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3"/>
  </p:notes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46" Target="slides/slide18.xml" Type="http://schemas.openxmlformats.org/officeDocument/2006/relationships/slide"/><Relationship Id="rId47" Target="slides/slide19.xml" Type="http://schemas.openxmlformats.org/officeDocument/2006/relationships/slide"/><Relationship Id="rId48" Target="slides/slide20.xml" Type="http://schemas.openxmlformats.org/officeDocument/2006/relationships/slide"/><Relationship Id="rId49" Target="slides/slide21.xml" Type="http://schemas.openxmlformats.org/officeDocument/2006/relationships/slide"/><Relationship Id="rId5" Target="tableStyles.xml" Type="http://schemas.openxmlformats.org/officeDocument/2006/relationships/tableStyles"/><Relationship Id="rId50" Target="slides/slide22.xml" Type="http://schemas.openxmlformats.org/officeDocument/2006/relationships/slide"/><Relationship Id="rId51" Target="slides/slide23.xml" Type="http://schemas.openxmlformats.org/officeDocument/2006/relationships/slide"/><Relationship Id="rId52" Target="slides/slide24.xml" Type="http://schemas.openxmlformats.org/officeDocument/2006/relationships/slide"/><Relationship Id="rId53" Target="notesMasters/notesMaster1.xml" Type="http://schemas.openxmlformats.org/officeDocument/2006/relationships/notesMaster"/><Relationship Id="rId54" Target="theme/theme2.xml" Type="http://schemas.openxmlformats.org/officeDocument/2006/relationships/theme"/><Relationship Id="rId55" Target="notesSlides/notesSlide1.xml" Type="http://schemas.openxmlformats.org/officeDocument/2006/relationships/notesSlide"/><Relationship Id="rId56" Target="notesSlides/notesSlide2.xml" Type="http://schemas.openxmlformats.org/officeDocument/2006/relationships/notesSlide"/><Relationship Id="rId57" Target="notesSlides/notesSlide3.xml" Type="http://schemas.openxmlformats.org/officeDocument/2006/relationships/notesSlide"/><Relationship Id="rId58" Target="notesSlides/notesSlide4.xml" Type="http://schemas.openxmlformats.org/officeDocument/2006/relationships/notesSlide"/><Relationship Id="rId59" Target="notesSlides/notesSlide5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6.xml" Type="http://schemas.openxmlformats.org/officeDocument/2006/relationships/notesSlide"/><Relationship Id="rId61" Target="notesSlides/notesSlide7.xml" Type="http://schemas.openxmlformats.org/officeDocument/2006/relationships/notesSlide"/><Relationship Id="rId62" Target="notesSlides/notesSlide8.xml" Type="http://schemas.openxmlformats.org/officeDocument/2006/relationships/notesSlide"/><Relationship Id="rId63" Target="notesSlides/notesSlide9.xml" Type="http://schemas.openxmlformats.org/officeDocument/2006/relationships/notesSlide"/><Relationship Id="rId64" Target="notesSlides/notesSlide10.xml" Type="http://schemas.openxmlformats.org/officeDocument/2006/relationships/notesSlide"/><Relationship Id="rId65" Target="notesSlides/notesSlide11.xml" Type="http://schemas.openxmlformats.org/officeDocument/2006/relationships/notesSlide"/><Relationship Id="rId66" Target="notesSlides/notesSlide12.xml" Type="http://schemas.openxmlformats.org/officeDocument/2006/relationships/notesSlide"/><Relationship Id="rId67" Target="notesSlides/notesSlide13.xml" Type="http://schemas.openxmlformats.org/officeDocument/2006/relationships/notesSlide"/><Relationship Id="rId68" Target="notesSlides/notesSlide14.xml" Type="http://schemas.openxmlformats.org/officeDocument/2006/relationships/notesSlide"/><Relationship Id="rId69" Target="notesSlides/notesSlide15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16.xml" Type="http://schemas.openxmlformats.org/officeDocument/2006/relationships/notesSlide"/><Relationship Id="rId71" Target="notesSlides/notesSlide17.xml" Type="http://schemas.openxmlformats.org/officeDocument/2006/relationships/notesSlide"/><Relationship Id="rId72" Target="notesSlides/notesSlide18.xml" Type="http://schemas.openxmlformats.org/officeDocument/2006/relationships/notesSlide"/><Relationship Id="rId73" Target="notesSlides/notesSlide19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tentative time required for harvest.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insert a flowchart here.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9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0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3.jpeg" Type="http://schemas.openxmlformats.org/officeDocument/2006/relationships/image"/><Relationship Id="rId6" Target="../media/image44.jpe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45.jpeg" Type="http://schemas.openxmlformats.org/officeDocument/2006/relationships/image"/><Relationship Id="rId6" Target="../media/image46.png" Type="http://schemas.openxmlformats.org/officeDocument/2006/relationships/image"/><Relationship Id="rId7" Target="../media/image47.jpeg" Type="http://schemas.openxmlformats.org/officeDocument/2006/relationships/image"/><Relationship Id="rId8" Target="../media/image48.png" Type="http://schemas.openxmlformats.org/officeDocument/2006/relationships/image"/><Relationship Id="rId9" Target="../media/image49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51.png" Type="http://schemas.openxmlformats.org/officeDocument/2006/relationships/image"/><Relationship Id="rId4" Target="../media/image5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55.png" Type="http://schemas.openxmlformats.org/officeDocument/2006/relationships/image"/><Relationship Id="rId4" Target="../media/image56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57.png" Type="http://schemas.openxmlformats.org/officeDocument/2006/relationships/image"/><Relationship Id="rId4" Target="../media/image58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jpe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0"/>
            <a:ext cx="7994211" cy="10532904"/>
            <a:chOff x="0" y="0"/>
            <a:chExt cx="2704214" cy="35629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4214" cy="3562983"/>
            </a:xfrm>
            <a:custGeom>
              <a:avLst/>
              <a:gdLst/>
              <a:ahLst/>
              <a:cxnLst/>
              <a:rect r="r" b="b" t="t" l="l"/>
              <a:pathLst>
                <a:path h="3562983" w="2704214">
                  <a:moveTo>
                    <a:pt x="0" y="0"/>
                  </a:moveTo>
                  <a:lnTo>
                    <a:pt x="2704214" y="0"/>
                  </a:lnTo>
                  <a:lnTo>
                    <a:pt x="2704214" y="3562983"/>
                  </a:lnTo>
                  <a:lnTo>
                    <a:pt x="0" y="3562983"/>
                  </a:lnTo>
                  <a:close/>
                </a:path>
              </a:pathLst>
            </a:custGeom>
            <a:solidFill>
              <a:srgbClr val="26604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73663" y="1028700"/>
            <a:ext cx="1114372" cy="1114372"/>
          </a:xfrm>
          <a:custGeom>
            <a:avLst/>
            <a:gdLst/>
            <a:ahLst/>
            <a:cxnLst/>
            <a:rect r="r" b="b" t="t" l="l"/>
            <a:pathLst>
              <a:path h="1114372" w="1114372">
                <a:moveTo>
                  <a:pt x="0" y="0"/>
                </a:moveTo>
                <a:lnTo>
                  <a:pt x="1114372" y="0"/>
                </a:lnTo>
                <a:lnTo>
                  <a:pt x="1114372" y="1114372"/>
                </a:lnTo>
                <a:lnTo>
                  <a:pt x="0" y="111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2816" y="4248353"/>
            <a:ext cx="6785978" cy="89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1"/>
              </a:lnSpc>
            </a:pPr>
            <a:r>
              <a:rPr lang="en-US" sz="5257">
                <a:solidFill>
                  <a:srgbClr val="FFFFFF"/>
                </a:solidFill>
                <a:latin typeface="Open Sauce Heavy"/>
              </a:rPr>
              <a:t>Paddy Cultivation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2816" y="5345856"/>
            <a:ext cx="678597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uce Semi-Bold"/>
              </a:rPr>
              <a:t>Effective management and Procurement in Telangana State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3478" y="8316826"/>
            <a:ext cx="2189114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39">
                <a:solidFill>
                  <a:srgbClr val="FFFFFF"/>
                </a:solidFill>
                <a:latin typeface="Open Sauce"/>
              </a:rPr>
              <a:t>Presented by</a:t>
            </a:r>
          </a:p>
          <a:p>
            <a:pPr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Open Sauce"/>
              </a:rPr>
              <a:t>Runtime Terror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5554" y="2369741"/>
            <a:ext cx="6383243" cy="5843206"/>
          </a:xfrm>
          <a:custGeom>
            <a:avLst/>
            <a:gdLst/>
            <a:ahLst/>
            <a:cxnLst/>
            <a:rect r="r" b="b" t="t" l="l"/>
            <a:pathLst>
              <a:path h="5843206" w="6383243">
                <a:moveTo>
                  <a:pt x="0" y="0"/>
                </a:moveTo>
                <a:lnTo>
                  <a:pt x="6383243" y="0"/>
                </a:lnTo>
                <a:lnTo>
                  <a:pt x="6383243" y="5843206"/>
                </a:lnTo>
                <a:lnTo>
                  <a:pt x="0" y="584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85610" y="604520"/>
            <a:ext cx="1098435" cy="773024"/>
          </a:xfrm>
          <a:custGeom>
            <a:avLst/>
            <a:gdLst/>
            <a:ahLst/>
            <a:cxnLst/>
            <a:rect r="r" b="b" t="t" l="l"/>
            <a:pathLst>
              <a:path h="773024" w="1098435">
                <a:moveTo>
                  <a:pt x="0" y="0"/>
                </a:moveTo>
                <a:lnTo>
                  <a:pt x="1098435" y="0"/>
                </a:lnTo>
                <a:lnTo>
                  <a:pt x="1098435" y="773024"/>
                </a:lnTo>
                <a:lnTo>
                  <a:pt x="0" y="773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4544" y="490220"/>
            <a:ext cx="1104950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3. Determining healthiness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69347"/>
            <a:ext cx="8115300" cy="594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Classifying the crop into one of the 4 categories - healthy, mild, moderate, and severe. Code snippet to the right.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Trained model with a dataset sourced from Kaggle. (https://www.kaggle.com/datasets/girishkleit/riceonfiledimages)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Outputs the healthiness of the crop given in the image.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Accuracy is 74%.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787" y="2062339"/>
            <a:ext cx="6974946" cy="5320566"/>
          </a:xfrm>
          <a:custGeom>
            <a:avLst/>
            <a:gdLst/>
            <a:ahLst/>
            <a:cxnLst/>
            <a:rect r="r" b="b" t="t" l="l"/>
            <a:pathLst>
              <a:path h="5320566" w="6974946">
                <a:moveTo>
                  <a:pt x="0" y="0"/>
                </a:moveTo>
                <a:lnTo>
                  <a:pt x="6974946" y="0"/>
                </a:lnTo>
                <a:lnTo>
                  <a:pt x="6974946" y="5320566"/>
                </a:lnTo>
                <a:lnTo>
                  <a:pt x="0" y="5320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3765" y="7992505"/>
            <a:ext cx="7206990" cy="1698368"/>
          </a:xfrm>
          <a:custGeom>
            <a:avLst/>
            <a:gdLst/>
            <a:ahLst/>
            <a:cxnLst/>
            <a:rect r="r" b="b" t="t" l="l"/>
            <a:pathLst>
              <a:path h="1698368" w="7206990">
                <a:moveTo>
                  <a:pt x="0" y="0"/>
                </a:moveTo>
                <a:lnTo>
                  <a:pt x="7206990" y="0"/>
                </a:lnTo>
                <a:lnTo>
                  <a:pt x="7206990" y="1698369"/>
                </a:lnTo>
                <a:lnTo>
                  <a:pt x="0" y="1698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60565" y="7992505"/>
            <a:ext cx="7206990" cy="1698368"/>
          </a:xfrm>
          <a:custGeom>
            <a:avLst/>
            <a:gdLst/>
            <a:ahLst/>
            <a:cxnLst/>
            <a:rect r="r" b="b" t="t" l="l"/>
            <a:pathLst>
              <a:path h="1698368" w="7206990">
                <a:moveTo>
                  <a:pt x="0" y="0"/>
                </a:moveTo>
                <a:lnTo>
                  <a:pt x="7206989" y="0"/>
                </a:lnTo>
                <a:lnTo>
                  <a:pt x="7206989" y="1698369"/>
                </a:lnTo>
                <a:lnTo>
                  <a:pt x="0" y="1698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58221" y="2062339"/>
            <a:ext cx="6714990" cy="5320566"/>
          </a:xfrm>
          <a:custGeom>
            <a:avLst/>
            <a:gdLst/>
            <a:ahLst/>
            <a:cxnLst/>
            <a:rect r="r" b="b" t="t" l="l"/>
            <a:pathLst>
              <a:path h="5320566" w="6714990">
                <a:moveTo>
                  <a:pt x="0" y="0"/>
                </a:moveTo>
                <a:lnTo>
                  <a:pt x="6714990" y="0"/>
                </a:lnTo>
                <a:lnTo>
                  <a:pt x="6714990" y="5320566"/>
                </a:lnTo>
                <a:lnTo>
                  <a:pt x="0" y="5320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4544" y="490220"/>
            <a:ext cx="1104950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3. Determining healthiness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685610" y="604520"/>
            <a:ext cx="1098435" cy="773024"/>
          </a:xfrm>
          <a:custGeom>
            <a:avLst/>
            <a:gdLst/>
            <a:ahLst/>
            <a:cxnLst/>
            <a:rect r="r" b="b" t="t" l="l"/>
            <a:pathLst>
              <a:path h="773024" w="1098435">
                <a:moveTo>
                  <a:pt x="0" y="0"/>
                </a:moveTo>
                <a:lnTo>
                  <a:pt x="1098435" y="0"/>
                </a:lnTo>
                <a:lnTo>
                  <a:pt x="1098435" y="773024"/>
                </a:lnTo>
                <a:lnTo>
                  <a:pt x="0" y="773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19652" y="3741361"/>
            <a:ext cx="8106781" cy="3624407"/>
          </a:xfrm>
          <a:custGeom>
            <a:avLst/>
            <a:gdLst/>
            <a:ahLst/>
            <a:cxnLst/>
            <a:rect r="r" b="b" t="t" l="l"/>
            <a:pathLst>
              <a:path h="3624407" w="8106781">
                <a:moveTo>
                  <a:pt x="0" y="0"/>
                </a:moveTo>
                <a:lnTo>
                  <a:pt x="8106781" y="0"/>
                </a:lnTo>
                <a:lnTo>
                  <a:pt x="8106781" y="3624407"/>
                </a:lnTo>
                <a:lnTo>
                  <a:pt x="0" y="362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17646" y="396640"/>
            <a:ext cx="837486" cy="882409"/>
          </a:xfrm>
          <a:custGeom>
            <a:avLst/>
            <a:gdLst/>
            <a:ahLst/>
            <a:cxnLst/>
            <a:rect r="r" b="b" t="t" l="l"/>
            <a:pathLst>
              <a:path h="882409" w="837486">
                <a:moveTo>
                  <a:pt x="0" y="0"/>
                </a:moveTo>
                <a:lnTo>
                  <a:pt x="837486" y="0"/>
                </a:lnTo>
                <a:lnTo>
                  <a:pt x="837486" y="882409"/>
                </a:lnTo>
                <a:lnTo>
                  <a:pt x="0" y="882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4544" y="490220"/>
            <a:ext cx="1293849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4. Identifying paddy growth stage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38965"/>
            <a:ext cx="8115300" cy="502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Using image processing techniques to identify which stage the paddy is currently in. 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Used the </a:t>
            </a:r>
            <a:r>
              <a:rPr lang="en-US" sz="3000">
                <a:solidFill>
                  <a:srgbClr val="1A3B29"/>
                </a:solidFill>
                <a:latin typeface="Canva Sans Bold"/>
              </a:rPr>
              <a:t>MATLAB</a:t>
            </a:r>
            <a:r>
              <a:rPr lang="en-US" sz="3000">
                <a:solidFill>
                  <a:srgbClr val="1A3B29"/>
                </a:solidFill>
                <a:latin typeface="Canva Sans"/>
              </a:rPr>
              <a:t>  to determine if the paddy is young, grown, or ready to harvest.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Outputs dark green for grown crop, yellow for ready to harvest, and light green for young crop.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4522" y="3645025"/>
            <a:ext cx="6667835" cy="4056994"/>
          </a:xfrm>
          <a:custGeom>
            <a:avLst/>
            <a:gdLst/>
            <a:ahLst/>
            <a:cxnLst/>
            <a:rect r="r" b="b" t="t" l="l"/>
            <a:pathLst>
              <a:path h="4056994" w="6667835">
                <a:moveTo>
                  <a:pt x="0" y="0"/>
                </a:moveTo>
                <a:lnTo>
                  <a:pt x="6667835" y="0"/>
                </a:lnTo>
                <a:lnTo>
                  <a:pt x="6667835" y="4056994"/>
                </a:lnTo>
                <a:lnTo>
                  <a:pt x="0" y="4056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4544" y="490220"/>
            <a:ext cx="1293849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4. Identifying paddy growth stage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3531" y="2473122"/>
            <a:ext cx="9207732" cy="640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A3B29"/>
                </a:solidFill>
                <a:latin typeface="Canva Sans Bold"/>
              </a:rPr>
              <a:t>Algorithm</a:t>
            </a:r>
            <a:r>
              <a:rPr lang="en-US" sz="3000">
                <a:solidFill>
                  <a:srgbClr val="1A3B29"/>
                </a:solidFill>
                <a:latin typeface="Canva Sans"/>
              </a:rPr>
              <a:t>: 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1) Loading the image matrix, i.e. the RGB value of each pixel is loaded into I which is a 3D matrix.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2) Getting the dimensions of the given image, i.e. Rows*Columns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3) Splitting the entire image into multiple smaller images in order to analyse particular blocks of fields, instead of analysing the entire image (group of paddy fields).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4) Initializing the output matrices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17646" y="396640"/>
            <a:ext cx="837486" cy="882409"/>
          </a:xfrm>
          <a:custGeom>
            <a:avLst/>
            <a:gdLst/>
            <a:ahLst/>
            <a:cxnLst/>
            <a:rect r="r" b="b" t="t" l="l"/>
            <a:pathLst>
              <a:path h="882409" w="837486">
                <a:moveTo>
                  <a:pt x="0" y="0"/>
                </a:moveTo>
                <a:lnTo>
                  <a:pt x="837486" y="0"/>
                </a:lnTo>
                <a:lnTo>
                  <a:pt x="837486" y="882409"/>
                </a:lnTo>
                <a:lnTo>
                  <a:pt x="0" y="882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6410" y="2978191"/>
            <a:ext cx="8605573" cy="4330618"/>
          </a:xfrm>
          <a:custGeom>
            <a:avLst/>
            <a:gdLst/>
            <a:ahLst/>
            <a:cxnLst/>
            <a:rect r="r" b="b" t="t" l="l"/>
            <a:pathLst>
              <a:path h="4330618" w="8605573">
                <a:moveTo>
                  <a:pt x="0" y="0"/>
                </a:moveTo>
                <a:lnTo>
                  <a:pt x="8605573" y="0"/>
                </a:lnTo>
                <a:lnTo>
                  <a:pt x="8605573" y="4330618"/>
                </a:lnTo>
                <a:lnTo>
                  <a:pt x="0" y="43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4544" y="490220"/>
            <a:ext cx="1293849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4. Identifying paddy growth stage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3531" y="4000500"/>
            <a:ext cx="6385615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Calculating the average of Red, Green and blue color components in the given block of smaller image in to get an idea of the stage of crop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17646" y="396640"/>
            <a:ext cx="837486" cy="882409"/>
          </a:xfrm>
          <a:custGeom>
            <a:avLst/>
            <a:gdLst/>
            <a:ahLst/>
            <a:cxnLst/>
            <a:rect r="r" b="b" t="t" l="l"/>
            <a:pathLst>
              <a:path h="882409" w="837486">
                <a:moveTo>
                  <a:pt x="0" y="0"/>
                </a:moveTo>
                <a:lnTo>
                  <a:pt x="837486" y="0"/>
                </a:lnTo>
                <a:lnTo>
                  <a:pt x="837486" y="882409"/>
                </a:lnTo>
                <a:lnTo>
                  <a:pt x="0" y="882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78191"/>
            <a:ext cx="6862609" cy="4037187"/>
          </a:xfrm>
          <a:custGeom>
            <a:avLst/>
            <a:gdLst/>
            <a:ahLst/>
            <a:cxnLst/>
            <a:rect r="r" b="b" t="t" l="l"/>
            <a:pathLst>
              <a:path h="4037187" w="6862609">
                <a:moveTo>
                  <a:pt x="0" y="0"/>
                </a:moveTo>
                <a:lnTo>
                  <a:pt x="6862609" y="0"/>
                </a:lnTo>
                <a:lnTo>
                  <a:pt x="6862609" y="4037187"/>
                </a:lnTo>
                <a:lnTo>
                  <a:pt x="0" y="4037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0632" y="2957989"/>
            <a:ext cx="6818668" cy="4057389"/>
          </a:xfrm>
          <a:custGeom>
            <a:avLst/>
            <a:gdLst/>
            <a:ahLst/>
            <a:cxnLst/>
            <a:rect r="r" b="b" t="t" l="l"/>
            <a:pathLst>
              <a:path h="4057389" w="6818668">
                <a:moveTo>
                  <a:pt x="0" y="0"/>
                </a:moveTo>
                <a:lnTo>
                  <a:pt x="6818668" y="0"/>
                </a:lnTo>
                <a:lnTo>
                  <a:pt x="6818668" y="4057389"/>
                </a:lnTo>
                <a:lnTo>
                  <a:pt x="0" y="4057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65314" y="4637723"/>
            <a:ext cx="2401314" cy="1011553"/>
          </a:xfrm>
          <a:custGeom>
            <a:avLst/>
            <a:gdLst/>
            <a:ahLst/>
            <a:cxnLst/>
            <a:rect r="r" b="b" t="t" l="l"/>
            <a:pathLst>
              <a:path h="1011553" w="2401314">
                <a:moveTo>
                  <a:pt x="0" y="0"/>
                </a:moveTo>
                <a:lnTo>
                  <a:pt x="2401314" y="0"/>
                </a:lnTo>
                <a:lnTo>
                  <a:pt x="2401314" y="1011554"/>
                </a:lnTo>
                <a:lnTo>
                  <a:pt x="0" y="1011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4544" y="490220"/>
            <a:ext cx="1293849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4. Identifying paddy growth stage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05970" y="3919132"/>
            <a:ext cx="1666399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A3B29"/>
                </a:solidFill>
                <a:latin typeface="Canva Sans"/>
              </a:rPr>
              <a:t>Image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A3B29"/>
                </a:solidFill>
                <a:latin typeface="Canva Sans"/>
              </a:rPr>
              <a:t>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28991" y="7740295"/>
            <a:ext cx="13086755" cy="216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5" indent="-269872" lvl="1">
              <a:lnSpc>
                <a:spcPts val="4374"/>
              </a:lnSpc>
              <a:buFont typeface="Arial"/>
              <a:buChar char="•"/>
            </a:pPr>
            <a:r>
              <a:rPr lang="en-US" sz="2499" spc="49">
                <a:solidFill>
                  <a:srgbClr val="56C02B"/>
                </a:solidFill>
                <a:latin typeface="Open Sauce Bold"/>
              </a:rPr>
              <a:t>Light</a:t>
            </a:r>
            <a:r>
              <a:rPr lang="en-US" sz="2499" spc="49">
                <a:solidFill>
                  <a:srgbClr val="56C02B"/>
                </a:solidFill>
                <a:latin typeface="Open Sauce"/>
              </a:rPr>
              <a:t> </a:t>
            </a:r>
            <a:r>
              <a:rPr lang="en-US" sz="2499" spc="49">
                <a:solidFill>
                  <a:srgbClr val="56C02B"/>
                </a:solidFill>
                <a:latin typeface="Open Sauce Bold"/>
              </a:rPr>
              <a:t>green</a:t>
            </a:r>
            <a:r>
              <a:rPr lang="en-US" sz="2499" spc="49">
                <a:solidFill>
                  <a:srgbClr val="1A3B29"/>
                </a:solidFill>
                <a:latin typeface="Open Sauce"/>
              </a:rPr>
              <a:t> areas indicate the presence of young and burgeoning crops.</a:t>
            </a:r>
          </a:p>
          <a:p>
            <a:pPr marL="539745" indent="-269872" lvl="1">
              <a:lnSpc>
                <a:spcPts val="4374"/>
              </a:lnSpc>
              <a:buFont typeface="Arial"/>
              <a:buChar char="•"/>
            </a:pPr>
            <a:r>
              <a:rPr lang="en-US" sz="2499" spc="49">
                <a:solidFill>
                  <a:srgbClr val="266041"/>
                </a:solidFill>
                <a:latin typeface="Open Sauce Bold"/>
              </a:rPr>
              <a:t>Dark</a:t>
            </a:r>
            <a:r>
              <a:rPr lang="en-US" sz="2499" spc="49">
                <a:solidFill>
                  <a:srgbClr val="266041"/>
                </a:solidFill>
                <a:latin typeface="Open Sauce"/>
              </a:rPr>
              <a:t> </a:t>
            </a:r>
            <a:r>
              <a:rPr lang="en-US" sz="2499" spc="49">
                <a:solidFill>
                  <a:srgbClr val="266041"/>
                </a:solidFill>
                <a:latin typeface="Open Sauce Bold"/>
              </a:rPr>
              <a:t>green</a:t>
            </a:r>
            <a:r>
              <a:rPr lang="en-US" sz="2499" spc="49">
                <a:solidFill>
                  <a:srgbClr val="1A3B29"/>
                </a:solidFill>
                <a:latin typeface="Open Sauce"/>
              </a:rPr>
              <a:t> regions represent fully grown crops.</a:t>
            </a:r>
          </a:p>
          <a:p>
            <a:pPr marL="539745" indent="-269872" lvl="1">
              <a:lnSpc>
                <a:spcPts val="4374"/>
              </a:lnSpc>
              <a:buFont typeface="Arial"/>
              <a:buChar char="•"/>
            </a:pPr>
            <a:r>
              <a:rPr lang="en-US" sz="2499" spc="49">
                <a:solidFill>
                  <a:srgbClr val="1A3B29"/>
                </a:solidFill>
                <a:latin typeface="Open Sauce"/>
              </a:rPr>
              <a:t>The</a:t>
            </a:r>
            <a:r>
              <a:rPr lang="en-US" sz="2499" spc="49">
                <a:solidFill>
                  <a:srgbClr val="DBCA3F"/>
                </a:solidFill>
                <a:latin typeface="Open Sauce"/>
              </a:rPr>
              <a:t> </a:t>
            </a:r>
            <a:r>
              <a:rPr lang="en-US" sz="2499" spc="49">
                <a:solidFill>
                  <a:srgbClr val="DBCA3F"/>
                </a:solidFill>
                <a:latin typeface="Open Sauce Bold"/>
              </a:rPr>
              <a:t>yellow</a:t>
            </a:r>
            <a:r>
              <a:rPr lang="en-US" sz="2499" spc="49">
                <a:solidFill>
                  <a:srgbClr val="1A3B29"/>
                </a:solidFill>
                <a:latin typeface="Open Sauce"/>
              </a:rPr>
              <a:t> segments signify crops at the optimal harvest stage.</a:t>
            </a:r>
          </a:p>
          <a:p>
            <a:pPr marL="539745" indent="-269872" lvl="1">
              <a:lnSpc>
                <a:spcPts val="4374"/>
              </a:lnSpc>
              <a:buFont typeface="Arial"/>
              <a:buChar char="•"/>
            </a:pPr>
            <a:r>
              <a:rPr lang="en-US" sz="2499" spc="49">
                <a:solidFill>
                  <a:srgbClr val="C2A73B"/>
                </a:solidFill>
                <a:latin typeface="Open Sauce Bold"/>
              </a:rPr>
              <a:t>Brown</a:t>
            </a:r>
            <a:r>
              <a:rPr lang="en-US" sz="2499" spc="49">
                <a:solidFill>
                  <a:srgbClr val="1A3B29"/>
                </a:solidFill>
                <a:latin typeface="Open Sauce"/>
              </a:rPr>
              <a:t> patches delineate either harvested fields or areas prepared for sowing.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017646" y="396640"/>
            <a:ext cx="837486" cy="882409"/>
          </a:xfrm>
          <a:custGeom>
            <a:avLst/>
            <a:gdLst/>
            <a:ahLst/>
            <a:cxnLst/>
            <a:rect r="r" b="b" t="t" l="l"/>
            <a:pathLst>
              <a:path h="882409" w="837486">
                <a:moveTo>
                  <a:pt x="0" y="0"/>
                </a:moveTo>
                <a:lnTo>
                  <a:pt x="837486" y="0"/>
                </a:lnTo>
                <a:lnTo>
                  <a:pt x="837486" y="882409"/>
                </a:lnTo>
                <a:lnTo>
                  <a:pt x="0" y="882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5314" y="4637723"/>
            <a:ext cx="2401314" cy="1011553"/>
          </a:xfrm>
          <a:custGeom>
            <a:avLst/>
            <a:gdLst/>
            <a:ahLst/>
            <a:cxnLst/>
            <a:rect r="r" b="b" t="t" l="l"/>
            <a:pathLst>
              <a:path h="1011553" w="2401314">
                <a:moveTo>
                  <a:pt x="0" y="0"/>
                </a:moveTo>
                <a:lnTo>
                  <a:pt x="2401314" y="0"/>
                </a:lnTo>
                <a:lnTo>
                  <a:pt x="2401314" y="1011554"/>
                </a:lnTo>
                <a:lnTo>
                  <a:pt x="0" y="101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8999" y="2949074"/>
            <a:ext cx="7237555" cy="4287307"/>
          </a:xfrm>
          <a:custGeom>
            <a:avLst/>
            <a:gdLst/>
            <a:ahLst/>
            <a:cxnLst/>
            <a:rect r="r" b="b" t="t" l="l"/>
            <a:pathLst>
              <a:path h="4287307" w="7237555">
                <a:moveTo>
                  <a:pt x="0" y="0"/>
                </a:moveTo>
                <a:lnTo>
                  <a:pt x="7237555" y="0"/>
                </a:lnTo>
                <a:lnTo>
                  <a:pt x="7237555" y="4287307"/>
                </a:lnTo>
                <a:lnTo>
                  <a:pt x="0" y="4287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5253" y="2949074"/>
            <a:ext cx="6795196" cy="4287307"/>
          </a:xfrm>
          <a:custGeom>
            <a:avLst/>
            <a:gdLst/>
            <a:ahLst/>
            <a:cxnLst/>
            <a:rect r="r" b="b" t="t" l="l"/>
            <a:pathLst>
              <a:path h="4287307" w="6795196">
                <a:moveTo>
                  <a:pt x="0" y="0"/>
                </a:moveTo>
                <a:lnTo>
                  <a:pt x="6795196" y="0"/>
                </a:lnTo>
                <a:lnTo>
                  <a:pt x="6795196" y="4287307"/>
                </a:lnTo>
                <a:lnTo>
                  <a:pt x="0" y="4287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21" t="0" r="-162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4544" y="490220"/>
            <a:ext cx="1293849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4. Identifying paddy growth stage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05970" y="3919132"/>
            <a:ext cx="1666399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A3B29"/>
                </a:solidFill>
                <a:latin typeface="Canva Sans"/>
              </a:rPr>
              <a:t>Image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A3B29"/>
                </a:solidFill>
                <a:latin typeface="Canva Sans"/>
              </a:rPr>
              <a:t>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0623" y="7788365"/>
            <a:ext cx="13086755" cy="216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5" indent="-269872" lvl="1">
              <a:lnSpc>
                <a:spcPts val="4374"/>
              </a:lnSpc>
              <a:buFont typeface="Arial"/>
              <a:buChar char="•"/>
            </a:pPr>
            <a:r>
              <a:rPr lang="en-US" sz="2499" spc="49">
                <a:solidFill>
                  <a:srgbClr val="56C02B"/>
                </a:solidFill>
                <a:latin typeface="Open Sauce Bold"/>
              </a:rPr>
              <a:t>Light</a:t>
            </a:r>
            <a:r>
              <a:rPr lang="en-US" sz="2499" spc="49">
                <a:solidFill>
                  <a:srgbClr val="56C02B"/>
                </a:solidFill>
                <a:latin typeface="Open Sauce"/>
              </a:rPr>
              <a:t> </a:t>
            </a:r>
            <a:r>
              <a:rPr lang="en-US" sz="2499" spc="49">
                <a:solidFill>
                  <a:srgbClr val="56C02B"/>
                </a:solidFill>
                <a:latin typeface="Open Sauce Bold"/>
              </a:rPr>
              <a:t>green</a:t>
            </a:r>
            <a:r>
              <a:rPr lang="en-US" sz="2499" spc="49">
                <a:solidFill>
                  <a:srgbClr val="1A3B29"/>
                </a:solidFill>
                <a:latin typeface="Open Sauce"/>
              </a:rPr>
              <a:t> areas indicate the presence of young and burgeoning crops.</a:t>
            </a:r>
          </a:p>
          <a:p>
            <a:pPr marL="539745" indent="-269872" lvl="1">
              <a:lnSpc>
                <a:spcPts val="4374"/>
              </a:lnSpc>
              <a:buFont typeface="Arial"/>
              <a:buChar char="•"/>
            </a:pPr>
            <a:r>
              <a:rPr lang="en-US" sz="2499" spc="49">
                <a:solidFill>
                  <a:srgbClr val="266041"/>
                </a:solidFill>
                <a:latin typeface="Open Sauce Bold"/>
              </a:rPr>
              <a:t>Dark</a:t>
            </a:r>
            <a:r>
              <a:rPr lang="en-US" sz="2499" spc="49">
                <a:solidFill>
                  <a:srgbClr val="266041"/>
                </a:solidFill>
                <a:latin typeface="Open Sauce"/>
              </a:rPr>
              <a:t> </a:t>
            </a:r>
            <a:r>
              <a:rPr lang="en-US" sz="2499" spc="49">
                <a:solidFill>
                  <a:srgbClr val="266041"/>
                </a:solidFill>
                <a:latin typeface="Open Sauce Bold"/>
              </a:rPr>
              <a:t>green</a:t>
            </a:r>
            <a:r>
              <a:rPr lang="en-US" sz="2499" spc="49">
                <a:solidFill>
                  <a:srgbClr val="1A3B29"/>
                </a:solidFill>
                <a:latin typeface="Open Sauce"/>
              </a:rPr>
              <a:t> regions represent fully grown crops.</a:t>
            </a:r>
          </a:p>
          <a:p>
            <a:pPr marL="539745" indent="-269872" lvl="1">
              <a:lnSpc>
                <a:spcPts val="4374"/>
              </a:lnSpc>
              <a:buFont typeface="Arial"/>
              <a:buChar char="•"/>
            </a:pPr>
            <a:r>
              <a:rPr lang="en-US" sz="2499" spc="49">
                <a:solidFill>
                  <a:srgbClr val="1A3B29"/>
                </a:solidFill>
                <a:latin typeface="Open Sauce"/>
              </a:rPr>
              <a:t>The</a:t>
            </a:r>
            <a:r>
              <a:rPr lang="en-US" sz="2499" spc="49">
                <a:solidFill>
                  <a:srgbClr val="DBCA3F"/>
                </a:solidFill>
                <a:latin typeface="Open Sauce"/>
              </a:rPr>
              <a:t> </a:t>
            </a:r>
            <a:r>
              <a:rPr lang="en-US" sz="2499" spc="49">
                <a:solidFill>
                  <a:srgbClr val="DBCA3F"/>
                </a:solidFill>
                <a:latin typeface="Open Sauce Bold"/>
              </a:rPr>
              <a:t>yellow</a:t>
            </a:r>
            <a:r>
              <a:rPr lang="en-US" sz="2499" spc="49">
                <a:solidFill>
                  <a:srgbClr val="1A3B29"/>
                </a:solidFill>
                <a:latin typeface="Open Sauce"/>
              </a:rPr>
              <a:t> segments signify crops at the optimal harvest stage.</a:t>
            </a:r>
          </a:p>
          <a:p>
            <a:pPr marL="539745" indent="-269872" lvl="1">
              <a:lnSpc>
                <a:spcPts val="4374"/>
              </a:lnSpc>
              <a:buFont typeface="Arial"/>
              <a:buChar char="•"/>
            </a:pPr>
            <a:r>
              <a:rPr lang="en-US" sz="2499" spc="49">
                <a:solidFill>
                  <a:srgbClr val="C2A73B"/>
                </a:solidFill>
                <a:latin typeface="Open Sauce Bold"/>
              </a:rPr>
              <a:t>Brown</a:t>
            </a:r>
            <a:r>
              <a:rPr lang="en-US" sz="2499" spc="49">
                <a:solidFill>
                  <a:srgbClr val="1A3B29"/>
                </a:solidFill>
                <a:latin typeface="Open Sauce"/>
              </a:rPr>
              <a:t> patches delineate either harvested fields or areas prepared for sowing.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017646" y="396640"/>
            <a:ext cx="837486" cy="882409"/>
          </a:xfrm>
          <a:custGeom>
            <a:avLst/>
            <a:gdLst/>
            <a:ahLst/>
            <a:cxnLst/>
            <a:rect r="r" b="b" t="t" l="l"/>
            <a:pathLst>
              <a:path h="882409" w="837486">
                <a:moveTo>
                  <a:pt x="0" y="0"/>
                </a:moveTo>
                <a:lnTo>
                  <a:pt x="837486" y="0"/>
                </a:lnTo>
                <a:lnTo>
                  <a:pt x="837486" y="882409"/>
                </a:lnTo>
                <a:lnTo>
                  <a:pt x="0" y="882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4544" y="490220"/>
            <a:ext cx="1293849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4. Identifying paddy growth stage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017646" y="396640"/>
            <a:ext cx="837486" cy="882409"/>
          </a:xfrm>
          <a:custGeom>
            <a:avLst/>
            <a:gdLst/>
            <a:ahLst/>
            <a:cxnLst/>
            <a:rect r="r" b="b" t="t" l="l"/>
            <a:pathLst>
              <a:path h="882409" w="837486">
                <a:moveTo>
                  <a:pt x="0" y="0"/>
                </a:moveTo>
                <a:lnTo>
                  <a:pt x="837486" y="0"/>
                </a:lnTo>
                <a:lnTo>
                  <a:pt x="837486" y="882409"/>
                </a:lnTo>
                <a:lnTo>
                  <a:pt x="0" y="882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04255" y="2256369"/>
            <a:ext cx="14910289" cy="700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8190" indent="-369095" lvl="1">
              <a:lnSpc>
                <a:spcPts val="4102"/>
              </a:lnSpc>
              <a:buFont typeface="Arial"/>
              <a:buChar char="•"/>
            </a:pPr>
            <a:r>
              <a:rPr lang="en-US" sz="3419">
                <a:solidFill>
                  <a:srgbClr val="1A3B29"/>
                </a:solidFill>
                <a:latin typeface="Canva Sans"/>
              </a:rPr>
              <a:t>Using image processing techniques to identify which stage the paddy is currently in. </a:t>
            </a:r>
          </a:p>
          <a:p>
            <a:pPr>
              <a:lnSpc>
                <a:spcPts val="4102"/>
              </a:lnSpc>
            </a:pPr>
          </a:p>
          <a:p>
            <a:pPr marL="738190" indent="-369095" lvl="1">
              <a:lnSpc>
                <a:spcPts val="4102"/>
              </a:lnSpc>
              <a:buFont typeface="Arial"/>
              <a:buChar char="•"/>
            </a:pPr>
            <a:r>
              <a:rPr lang="en-US" sz="3419">
                <a:solidFill>
                  <a:srgbClr val="1A3B29"/>
                </a:solidFill>
                <a:latin typeface="Canva Sans"/>
              </a:rPr>
              <a:t>Used the </a:t>
            </a:r>
            <a:r>
              <a:rPr lang="en-US" sz="3419">
                <a:solidFill>
                  <a:srgbClr val="1A3B29"/>
                </a:solidFill>
                <a:latin typeface="Canva Sans Bold"/>
              </a:rPr>
              <a:t>Normalised Difference Vegetation Index</a:t>
            </a:r>
            <a:r>
              <a:rPr lang="en-US" sz="3419">
                <a:solidFill>
                  <a:srgbClr val="1A3B29"/>
                </a:solidFill>
                <a:latin typeface="Canva Sans"/>
              </a:rPr>
              <a:t> </a:t>
            </a:r>
            <a:r>
              <a:rPr lang="en-US" sz="3419">
                <a:solidFill>
                  <a:srgbClr val="1A3B29"/>
                </a:solidFill>
                <a:latin typeface="Canva Sans Bold"/>
              </a:rPr>
              <a:t>(NDVI)</a:t>
            </a:r>
            <a:r>
              <a:rPr lang="en-US" sz="3419">
                <a:solidFill>
                  <a:srgbClr val="1A3B29"/>
                </a:solidFill>
                <a:latin typeface="Canva Sans"/>
              </a:rPr>
              <a:t> value to determine if the paddy is sowing, growing, or ready to harvest stage.</a:t>
            </a:r>
          </a:p>
          <a:p>
            <a:pPr>
              <a:lnSpc>
                <a:spcPts val="4102"/>
              </a:lnSpc>
            </a:pPr>
          </a:p>
          <a:p>
            <a:pPr marL="738190" indent="-369095" lvl="1">
              <a:lnSpc>
                <a:spcPts val="4102"/>
              </a:lnSpc>
              <a:buFont typeface="Arial"/>
              <a:buChar char="•"/>
            </a:pPr>
            <a:r>
              <a:rPr lang="en-US" sz="3419">
                <a:solidFill>
                  <a:srgbClr val="1A3B29"/>
                </a:solidFill>
                <a:latin typeface="Canva Sans"/>
              </a:rPr>
              <a:t>NDVI values for different stages were observed to be:</a:t>
            </a:r>
          </a:p>
          <a:p>
            <a:pPr marL="1476380" indent="-492127" lvl="2">
              <a:lnSpc>
                <a:spcPts val="4752"/>
              </a:lnSpc>
              <a:buFont typeface="Arial"/>
              <a:buChar char="⚬"/>
            </a:pPr>
            <a:r>
              <a:rPr lang="en-US" sz="3419">
                <a:solidFill>
                  <a:srgbClr val="1A3B29"/>
                </a:solidFill>
                <a:latin typeface="Canva Sans"/>
              </a:rPr>
              <a:t>barren/sowing: -0.10 to -0.04</a:t>
            </a:r>
          </a:p>
          <a:p>
            <a:pPr marL="1476380" indent="-492127" lvl="2">
              <a:lnSpc>
                <a:spcPts val="4752"/>
              </a:lnSpc>
              <a:buFont typeface="Arial"/>
              <a:buChar char="⚬"/>
            </a:pPr>
            <a:r>
              <a:rPr lang="en-US" sz="3419">
                <a:solidFill>
                  <a:srgbClr val="1A3B29"/>
                </a:solidFill>
                <a:latin typeface="Canva Sans"/>
              </a:rPr>
              <a:t>growing: 0.20 to 0.36</a:t>
            </a:r>
          </a:p>
          <a:p>
            <a:pPr marL="1476380" indent="-492127" lvl="2">
              <a:lnSpc>
                <a:spcPts val="4752"/>
              </a:lnSpc>
              <a:buFont typeface="Arial"/>
              <a:buChar char="⚬"/>
            </a:pPr>
            <a:r>
              <a:rPr lang="en-US" sz="3419">
                <a:solidFill>
                  <a:srgbClr val="1A3B29"/>
                </a:solidFill>
                <a:latin typeface="Canva Sans"/>
              </a:rPr>
              <a:t>ready to harvest</a:t>
            </a:r>
            <a:r>
              <a:rPr lang="en-US" sz="3419">
                <a:solidFill>
                  <a:srgbClr val="1A3B29"/>
                </a:solidFill>
                <a:latin typeface="Canva Sans"/>
              </a:rPr>
              <a:t>: -0.02 to 0.06</a:t>
            </a:r>
          </a:p>
          <a:p>
            <a:pPr>
              <a:lnSpc>
                <a:spcPts val="4102"/>
              </a:lnSpc>
            </a:pPr>
          </a:p>
          <a:p>
            <a:pPr>
              <a:lnSpc>
                <a:spcPts val="4102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4544" y="490220"/>
            <a:ext cx="1293849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4. Identifying paddy growth stage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017646" y="396640"/>
            <a:ext cx="837486" cy="882409"/>
          </a:xfrm>
          <a:custGeom>
            <a:avLst/>
            <a:gdLst/>
            <a:ahLst/>
            <a:cxnLst/>
            <a:rect r="r" b="b" t="t" l="l"/>
            <a:pathLst>
              <a:path h="882409" w="837486">
                <a:moveTo>
                  <a:pt x="0" y="0"/>
                </a:moveTo>
                <a:lnTo>
                  <a:pt x="837486" y="0"/>
                </a:lnTo>
                <a:lnTo>
                  <a:pt x="837486" y="882409"/>
                </a:lnTo>
                <a:lnTo>
                  <a:pt x="0" y="882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4679" y="1926218"/>
            <a:ext cx="5368746" cy="2898431"/>
          </a:xfrm>
          <a:custGeom>
            <a:avLst/>
            <a:gdLst/>
            <a:ahLst/>
            <a:cxnLst/>
            <a:rect r="r" b="b" t="t" l="l"/>
            <a:pathLst>
              <a:path h="2898431" w="5368746">
                <a:moveTo>
                  <a:pt x="0" y="0"/>
                </a:moveTo>
                <a:lnTo>
                  <a:pt x="5368746" y="0"/>
                </a:lnTo>
                <a:lnTo>
                  <a:pt x="5368746" y="2898431"/>
                </a:lnTo>
                <a:lnTo>
                  <a:pt x="0" y="2898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355" r="0" b="-2107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8200" y="5072680"/>
            <a:ext cx="6301705" cy="356456"/>
          </a:xfrm>
          <a:custGeom>
            <a:avLst/>
            <a:gdLst/>
            <a:ahLst/>
            <a:cxnLst/>
            <a:rect r="r" b="b" t="t" l="l"/>
            <a:pathLst>
              <a:path h="356456" w="6301705">
                <a:moveTo>
                  <a:pt x="0" y="0"/>
                </a:moveTo>
                <a:lnTo>
                  <a:pt x="6301704" y="0"/>
                </a:lnTo>
                <a:lnTo>
                  <a:pt x="6301704" y="356456"/>
                </a:lnTo>
                <a:lnTo>
                  <a:pt x="0" y="356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" t="0" r="-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42619" y="5905386"/>
            <a:ext cx="4553117" cy="3029893"/>
          </a:xfrm>
          <a:custGeom>
            <a:avLst/>
            <a:gdLst/>
            <a:ahLst/>
            <a:cxnLst/>
            <a:rect r="r" b="b" t="t" l="l"/>
            <a:pathLst>
              <a:path h="3029893" w="4553117">
                <a:moveTo>
                  <a:pt x="0" y="0"/>
                </a:moveTo>
                <a:lnTo>
                  <a:pt x="4553118" y="0"/>
                </a:lnTo>
                <a:lnTo>
                  <a:pt x="4553118" y="3029893"/>
                </a:lnTo>
                <a:lnTo>
                  <a:pt x="0" y="30298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54193" y="9078154"/>
            <a:ext cx="6329971" cy="363886"/>
          </a:xfrm>
          <a:custGeom>
            <a:avLst/>
            <a:gdLst/>
            <a:ahLst/>
            <a:cxnLst/>
            <a:rect r="r" b="b" t="t" l="l"/>
            <a:pathLst>
              <a:path h="363886" w="6329971">
                <a:moveTo>
                  <a:pt x="0" y="0"/>
                </a:moveTo>
                <a:lnTo>
                  <a:pt x="6329971" y="0"/>
                </a:lnTo>
                <a:lnTo>
                  <a:pt x="6329971" y="363886"/>
                </a:lnTo>
                <a:lnTo>
                  <a:pt x="0" y="3638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815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48582" y="1786284"/>
            <a:ext cx="5048922" cy="3178299"/>
          </a:xfrm>
          <a:custGeom>
            <a:avLst/>
            <a:gdLst/>
            <a:ahLst/>
            <a:cxnLst/>
            <a:rect r="r" b="b" t="t" l="l"/>
            <a:pathLst>
              <a:path h="3178299" w="5048922">
                <a:moveTo>
                  <a:pt x="0" y="0"/>
                </a:moveTo>
                <a:lnTo>
                  <a:pt x="5048921" y="0"/>
                </a:lnTo>
                <a:lnTo>
                  <a:pt x="5048921" y="3178299"/>
                </a:lnTo>
                <a:lnTo>
                  <a:pt x="0" y="31782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362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95737" y="5105351"/>
            <a:ext cx="5918791" cy="323785"/>
          </a:xfrm>
          <a:custGeom>
            <a:avLst/>
            <a:gdLst/>
            <a:ahLst/>
            <a:cxnLst/>
            <a:rect r="r" b="b" t="t" l="l"/>
            <a:pathLst>
              <a:path h="323785" w="5918791">
                <a:moveTo>
                  <a:pt x="0" y="0"/>
                </a:moveTo>
                <a:lnTo>
                  <a:pt x="5918791" y="0"/>
                </a:lnTo>
                <a:lnTo>
                  <a:pt x="5918791" y="323785"/>
                </a:lnTo>
                <a:lnTo>
                  <a:pt x="0" y="3237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08978"/>
            <a:ext cx="15307146" cy="594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An Online Procurement System (OPMS) is a digital platform for purchasing agricultural produce, like paddy, directly from farmers at a predetermined price.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"Tokens" are certificates verifying a farmer's eligibility to sell harvested paddy through the OPMS, typically issued upon a successful harvest.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Successful harvest indicates when paddy is ready for sale and meets quality standards, triggering the issuance of tokens.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The aim is to regulate paddy sales by issuing tokens only to genuine harvesters, ensuring control and monitoring through the OPMS, and preventing unauthorized open market sales.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824662" y="604520"/>
            <a:ext cx="780605" cy="780605"/>
          </a:xfrm>
          <a:custGeom>
            <a:avLst/>
            <a:gdLst/>
            <a:ahLst/>
            <a:cxnLst/>
            <a:rect r="r" b="b" t="t" l="l"/>
            <a:pathLst>
              <a:path h="780605" w="780605">
                <a:moveTo>
                  <a:pt x="0" y="0"/>
                </a:moveTo>
                <a:lnTo>
                  <a:pt x="780606" y="0"/>
                </a:lnTo>
                <a:lnTo>
                  <a:pt x="780606" y="780605"/>
                </a:lnTo>
                <a:lnTo>
                  <a:pt x="0" y="780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4544" y="490220"/>
            <a:ext cx="1387125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5. Online Procurement System (OPMS)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660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514340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Open Sauce Heavy"/>
              </a:rPr>
              <a:t>The Problem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68570" y="2880670"/>
            <a:ext cx="3921017" cy="1067435"/>
            <a:chOff x="0" y="0"/>
            <a:chExt cx="5228023" cy="14232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5228023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Open Sauce Semi-Bold"/>
                </a:rPr>
                <a:t>01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29640"/>
              <a:ext cx="5228023" cy="493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3">
                  <a:solidFill>
                    <a:srgbClr val="FFFFFF"/>
                  </a:solidFill>
                  <a:latin typeface="Open Sauce Heavy"/>
                </a:rPr>
                <a:t>Procurement Delay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39217" y="2880670"/>
            <a:ext cx="3921017" cy="1067435"/>
            <a:chOff x="0" y="0"/>
            <a:chExt cx="5228023" cy="142324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5228023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Open Sauce Semi-Bold"/>
                </a:rPr>
                <a:t>02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29640"/>
              <a:ext cx="5228023" cy="493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3">
                  <a:solidFill>
                    <a:srgbClr val="FFFFFF"/>
                  </a:solidFill>
                  <a:latin typeface="Open Sauce Heavy"/>
                </a:rPr>
                <a:t>Persistence Issue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81887" y="2880670"/>
            <a:ext cx="3921017" cy="1067435"/>
            <a:chOff x="0" y="0"/>
            <a:chExt cx="5228023" cy="142324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5228023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Open Sauce Semi-Bold"/>
                </a:rPr>
                <a:t>03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29640"/>
              <a:ext cx="5228023" cy="493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3">
                  <a:solidFill>
                    <a:srgbClr val="FFFFFF"/>
                  </a:solidFill>
                  <a:latin typeface="Open Sauce Heavy"/>
                </a:rPr>
                <a:t>Lack of Facilities: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68570" y="4560577"/>
            <a:ext cx="3921017" cy="186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100" spc="42">
                <a:solidFill>
                  <a:srgbClr val="FFFFFF"/>
                </a:solidFill>
                <a:latin typeface="Open Sauce Light"/>
              </a:rPr>
              <a:t>Farmers face significant delays (5-20 days) in selling their produce, causing financial stress.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39217" y="4560577"/>
            <a:ext cx="3618629" cy="186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100" spc="42">
                <a:solidFill>
                  <a:srgbClr val="FFFFFF"/>
                </a:solidFill>
                <a:latin typeface="Open Sauce"/>
              </a:rPr>
              <a:t>Delays and costs have been ongoing problems for years, affecting livelihoods.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81887" y="4560577"/>
            <a:ext cx="3384742" cy="186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100" spc="42">
                <a:solidFill>
                  <a:srgbClr val="FFFFFF"/>
                </a:solidFill>
                <a:latin typeface="Open Sauce Light"/>
              </a:rPr>
              <a:t>Many procurement centers lack essential infrastructure, storage, and sanitation facilities.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968570" y="4215110"/>
            <a:ext cx="12098059" cy="0"/>
          </a:xfrm>
          <a:prstGeom prst="line">
            <a:avLst/>
          </a:prstGeom>
          <a:ln cap="rnd" w="47625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133" y="2129712"/>
            <a:ext cx="7534733" cy="3148706"/>
          </a:xfrm>
          <a:custGeom>
            <a:avLst/>
            <a:gdLst/>
            <a:ahLst/>
            <a:cxnLst/>
            <a:rect r="r" b="b" t="t" l="l"/>
            <a:pathLst>
              <a:path h="3148706" w="7534733">
                <a:moveTo>
                  <a:pt x="0" y="0"/>
                </a:moveTo>
                <a:lnTo>
                  <a:pt x="7534733" y="0"/>
                </a:lnTo>
                <a:lnTo>
                  <a:pt x="7534733" y="3148706"/>
                </a:lnTo>
                <a:lnTo>
                  <a:pt x="0" y="3148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81252" y="2129712"/>
            <a:ext cx="7268998" cy="3148706"/>
          </a:xfrm>
          <a:custGeom>
            <a:avLst/>
            <a:gdLst/>
            <a:ahLst/>
            <a:cxnLst/>
            <a:rect r="r" b="b" t="t" l="l"/>
            <a:pathLst>
              <a:path h="3148706" w="7268998">
                <a:moveTo>
                  <a:pt x="0" y="0"/>
                </a:moveTo>
                <a:lnTo>
                  <a:pt x="7268998" y="0"/>
                </a:lnTo>
                <a:lnTo>
                  <a:pt x="7268998" y="3148706"/>
                </a:lnTo>
                <a:lnTo>
                  <a:pt x="0" y="3148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54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4544" y="490220"/>
            <a:ext cx="1387125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5. Online Procurement System (OPMS)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24662" y="604520"/>
            <a:ext cx="780605" cy="780605"/>
          </a:xfrm>
          <a:custGeom>
            <a:avLst/>
            <a:gdLst/>
            <a:ahLst/>
            <a:cxnLst/>
            <a:rect r="r" b="b" t="t" l="l"/>
            <a:pathLst>
              <a:path h="780605" w="780605">
                <a:moveTo>
                  <a:pt x="0" y="0"/>
                </a:moveTo>
                <a:lnTo>
                  <a:pt x="780606" y="0"/>
                </a:lnTo>
                <a:lnTo>
                  <a:pt x="780606" y="780605"/>
                </a:lnTo>
                <a:lnTo>
                  <a:pt x="0" y="7806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0133" y="5954693"/>
            <a:ext cx="15307146" cy="411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Made for the government and the market, in order to ensure an efficient service for farmers without facing significant delays.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Farmers can register online. With the help of image processing and ML models, we can predict the total crop and further set the price for the farmer accordingly. 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Can also predict productivity based on the sensor data provided by farmers.</a:t>
            </a:r>
          </a:p>
          <a:p>
            <a:pPr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86219"/>
            <a:ext cx="16121350" cy="731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Populate the dataset with more number of images to increase the accuracy of the model.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Populate the dataset of AI-generated images with actual images of substandard paddy, so as to get the right result.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Suggest methods safety measures and suggestions for improving the health of the crop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Predict income based on the health of the crop, taking the previous year’s data into consideration. 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Predict the time required for the crop to mature and be harvested based on the images given (using image processing and ML).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833704" y="292484"/>
            <a:ext cx="1201917" cy="1160396"/>
          </a:xfrm>
          <a:custGeom>
            <a:avLst/>
            <a:gdLst/>
            <a:ahLst/>
            <a:cxnLst/>
            <a:rect r="r" b="b" t="t" l="l"/>
            <a:pathLst>
              <a:path h="1160396" w="1201917">
                <a:moveTo>
                  <a:pt x="0" y="0"/>
                </a:moveTo>
                <a:lnTo>
                  <a:pt x="1201917" y="0"/>
                </a:lnTo>
                <a:lnTo>
                  <a:pt x="1201917" y="1160396"/>
                </a:lnTo>
                <a:lnTo>
                  <a:pt x="0" y="1160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4544" y="490220"/>
            <a:ext cx="1104950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Further Optimizations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7349" y="2365134"/>
            <a:ext cx="4377447" cy="4114800"/>
          </a:xfrm>
          <a:custGeom>
            <a:avLst/>
            <a:gdLst/>
            <a:ahLst/>
            <a:cxnLst/>
            <a:rect r="r" b="b" t="t" l="l"/>
            <a:pathLst>
              <a:path h="4114800" w="4377447">
                <a:moveTo>
                  <a:pt x="0" y="0"/>
                </a:moveTo>
                <a:lnTo>
                  <a:pt x="4377446" y="0"/>
                </a:lnTo>
                <a:lnTo>
                  <a:pt x="43774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44646" y="7464666"/>
            <a:ext cx="758672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https://github.com/Abhinav7R/Megathon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14400"/>
            <a:ext cx="415352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Codebase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4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0656" y="4022279"/>
            <a:ext cx="2585508" cy="2641715"/>
            <a:chOff x="0" y="0"/>
            <a:chExt cx="3447344" cy="352228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88" t="0" r="3288" b="0"/>
            <a:stretch>
              <a:fillRect/>
            </a:stretch>
          </p:blipFill>
          <p:spPr>
            <a:xfrm flipH="false" flipV="false">
              <a:off x="0" y="0"/>
              <a:ext cx="3447344" cy="352228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622935" y="4022279"/>
            <a:ext cx="2585508" cy="2641715"/>
            <a:chOff x="0" y="0"/>
            <a:chExt cx="3447344" cy="352228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008" t="0" r="3008" b="0"/>
            <a:stretch>
              <a:fillRect/>
            </a:stretch>
          </p:blipFill>
          <p:spPr>
            <a:xfrm flipH="false" flipV="false">
              <a:off x="0" y="0"/>
              <a:ext cx="3447344" cy="352228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822542" y="4022279"/>
            <a:ext cx="2585508" cy="2641715"/>
            <a:chOff x="0" y="0"/>
            <a:chExt cx="3447344" cy="352228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500" t="0" r="500" b="0"/>
            <a:stretch>
              <a:fillRect/>
            </a:stretch>
          </p:blipFill>
          <p:spPr>
            <a:xfrm flipH="false" flipV="false">
              <a:off x="0" y="0"/>
              <a:ext cx="3447344" cy="352228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925751" y="4022279"/>
            <a:ext cx="2585508" cy="2641715"/>
            <a:chOff x="0" y="0"/>
            <a:chExt cx="3447344" cy="352228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30940" t="22559" r="30252" b="17963"/>
            <a:stretch>
              <a:fillRect/>
            </a:stretch>
          </p:blipFill>
          <p:spPr>
            <a:xfrm flipH="false" flipV="false">
              <a:off x="0" y="0"/>
              <a:ext cx="3447344" cy="3522286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4235405" y="4022414"/>
            <a:ext cx="2585508" cy="2641715"/>
            <a:chOff x="0" y="0"/>
            <a:chExt cx="3447344" cy="352228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3591" t="0" r="3591" b="0"/>
            <a:stretch>
              <a:fillRect/>
            </a:stretch>
          </p:blipFill>
          <p:spPr>
            <a:xfrm flipH="false" flipV="false">
              <a:off x="0" y="0"/>
              <a:ext cx="3447344" cy="3522286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2912870" y="1106614"/>
            <a:ext cx="832634" cy="716065"/>
          </a:xfrm>
          <a:custGeom>
            <a:avLst/>
            <a:gdLst/>
            <a:ahLst/>
            <a:cxnLst/>
            <a:rect r="r" b="b" t="t" l="l"/>
            <a:pathLst>
              <a:path h="716065" w="832634">
                <a:moveTo>
                  <a:pt x="0" y="0"/>
                </a:moveTo>
                <a:lnTo>
                  <a:pt x="832634" y="0"/>
                </a:lnTo>
                <a:lnTo>
                  <a:pt x="832634" y="716065"/>
                </a:lnTo>
                <a:lnTo>
                  <a:pt x="0" y="716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73663" y="1028700"/>
            <a:ext cx="1001760" cy="775112"/>
          </a:xfrm>
          <a:custGeom>
            <a:avLst/>
            <a:gdLst/>
            <a:ahLst/>
            <a:cxnLst/>
            <a:rect r="r" b="b" t="t" l="l"/>
            <a:pathLst>
              <a:path h="775112" w="1001760">
                <a:moveTo>
                  <a:pt x="0" y="0"/>
                </a:moveTo>
                <a:lnTo>
                  <a:pt x="1001761" y="0"/>
                </a:lnTo>
                <a:lnTo>
                  <a:pt x="1001761" y="775112"/>
                </a:lnTo>
                <a:lnTo>
                  <a:pt x="0" y="7751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57132" y="1019175"/>
            <a:ext cx="777465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A3B29"/>
                </a:solidFill>
                <a:latin typeface="Open Sauce Heavy"/>
              </a:rPr>
              <a:t>Our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1137" y="6937252"/>
            <a:ext cx="2615027" cy="78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4"/>
              </a:lnSpc>
            </a:pPr>
            <a:r>
              <a:rPr lang="en-US" sz="2302" spc="230">
                <a:solidFill>
                  <a:srgbClr val="1A3B29"/>
                </a:solidFill>
                <a:latin typeface="Open Sauce Bold"/>
              </a:rPr>
              <a:t>D SREE</a:t>
            </a:r>
          </a:p>
          <a:p>
            <a:pPr>
              <a:lnSpc>
                <a:spcPts val="3224"/>
              </a:lnSpc>
            </a:pPr>
            <a:r>
              <a:rPr lang="en-US" sz="2302" spc="230">
                <a:solidFill>
                  <a:srgbClr val="1A3B29"/>
                </a:solidFill>
                <a:latin typeface="Open Sauce Bold"/>
              </a:rPr>
              <a:t>YASHASWINEE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93417" y="6937252"/>
            <a:ext cx="2615027" cy="78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4"/>
              </a:lnSpc>
            </a:pPr>
            <a:r>
              <a:rPr lang="en-US" sz="2302" spc="230">
                <a:solidFill>
                  <a:srgbClr val="1A3B29"/>
                </a:solidFill>
                <a:latin typeface="Open Sauce Bold"/>
              </a:rPr>
              <a:t>ABHINAV RAUNDHAL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93024" y="6937252"/>
            <a:ext cx="2615027" cy="78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4"/>
              </a:lnSpc>
            </a:pPr>
            <a:r>
              <a:rPr lang="en-US" sz="2302" spc="230">
                <a:solidFill>
                  <a:srgbClr val="1A3B29"/>
                </a:solidFill>
                <a:latin typeface="Open Sauce Bold"/>
              </a:rPr>
              <a:t>GARGIE TAMBE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96232" y="6937252"/>
            <a:ext cx="2615027" cy="78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4"/>
              </a:lnSpc>
            </a:pPr>
            <a:r>
              <a:rPr lang="en-US" sz="2302" spc="230">
                <a:solidFill>
                  <a:srgbClr val="1A3B29"/>
                </a:solidFill>
                <a:latin typeface="Open Sauce Bold"/>
              </a:rPr>
              <a:t>YASH</a:t>
            </a:r>
          </a:p>
          <a:p>
            <a:pPr>
              <a:lnSpc>
                <a:spcPts val="3224"/>
              </a:lnSpc>
            </a:pPr>
            <a:r>
              <a:rPr lang="en-US" sz="2302" spc="230">
                <a:solidFill>
                  <a:srgbClr val="1A3B29"/>
                </a:solidFill>
                <a:latin typeface="Open Sauce Bold"/>
              </a:rPr>
              <a:t>SHINDE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93961" y="1231709"/>
            <a:ext cx="326533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272626"/>
                </a:solidFill>
                <a:latin typeface="League Spartan"/>
              </a:rPr>
              <a:t>Runtime Terror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05886" y="6937388"/>
            <a:ext cx="2615027" cy="78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4"/>
              </a:lnSpc>
            </a:pPr>
            <a:r>
              <a:rPr lang="en-US" sz="2302" spc="230">
                <a:solidFill>
                  <a:srgbClr val="1A3B29"/>
                </a:solidFill>
                <a:latin typeface="Open Sauce Bold"/>
              </a:rPr>
              <a:t>YASH BHUTADA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60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2394" y="3652975"/>
            <a:ext cx="1032188" cy="1490525"/>
          </a:xfrm>
          <a:custGeom>
            <a:avLst/>
            <a:gdLst/>
            <a:ahLst/>
            <a:cxnLst/>
            <a:rect r="r" b="b" t="t" l="l"/>
            <a:pathLst>
              <a:path h="1490525" w="1032188">
                <a:moveTo>
                  <a:pt x="0" y="0"/>
                </a:moveTo>
                <a:lnTo>
                  <a:pt x="1032189" y="0"/>
                </a:lnTo>
                <a:lnTo>
                  <a:pt x="1032189" y="1490525"/>
                </a:lnTo>
                <a:lnTo>
                  <a:pt x="0" y="149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67317" y="4286250"/>
            <a:ext cx="4425077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4043101"/>
            <a:ext cx="3625881" cy="0"/>
          </a:xfrm>
          <a:prstGeom prst="line">
            <a:avLst/>
          </a:prstGeom>
          <a:ln cap="rnd" w="47625">
            <a:solidFill>
              <a:srgbClr val="2660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083375" y="4054802"/>
            <a:ext cx="3682136" cy="0"/>
          </a:xfrm>
          <a:prstGeom prst="line">
            <a:avLst/>
          </a:prstGeom>
          <a:ln cap="rnd" w="47625">
            <a:solidFill>
              <a:srgbClr val="2660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194136" y="4054802"/>
            <a:ext cx="3682136" cy="0"/>
          </a:xfrm>
          <a:prstGeom prst="line">
            <a:avLst/>
          </a:prstGeom>
          <a:ln cap="rnd" w="47625">
            <a:solidFill>
              <a:srgbClr val="2660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577164" y="4054802"/>
            <a:ext cx="3682136" cy="0"/>
          </a:xfrm>
          <a:prstGeom prst="line">
            <a:avLst/>
          </a:prstGeom>
          <a:ln cap="rnd" w="47625">
            <a:solidFill>
              <a:srgbClr val="2660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47743" y="956623"/>
            <a:ext cx="992515" cy="992515"/>
          </a:xfrm>
          <a:custGeom>
            <a:avLst/>
            <a:gdLst/>
            <a:ahLst/>
            <a:cxnLst/>
            <a:rect r="r" b="b" t="t" l="l"/>
            <a:pathLst>
              <a:path h="992515" w="992515">
                <a:moveTo>
                  <a:pt x="0" y="0"/>
                </a:moveTo>
                <a:lnTo>
                  <a:pt x="992514" y="0"/>
                </a:lnTo>
                <a:lnTo>
                  <a:pt x="992514" y="992514"/>
                </a:lnTo>
                <a:lnTo>
                  <a:pt x="0" y="992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86477"/>
            <a:ext cx="840945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Issues to be tackled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22210"/>
            <a:ext cx="3625881" cy="58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2"/>
              </a:lnSpc>
            </a:pPr>
            <a:r>
              <a:rPr lang="en-US" sz="3380">
                <a:solidFill>
                  <a:srgbClr val="1A3B29"/>
                </a:solidFill>
                <a:latin typeface="Open Sauce Semi-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303320"/>
            <a:ext cx="3625881" cy="273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1"/>
              </a:lnSpc>
            </a:pPr>
            <a:r>
              <a:rPr lang="en-US" sz="1979" spc="39">
                <a:solidFill>
                  <a:srgbClr val="1A3B29"/>
                </a:solidFill>
                <a:latin typeface="Open Sauce Bold"/>
              </a:rPr>
              <a:t>Paddy Cultivation Identification</a:t>
            </a:r>
            <a:r>
              <a:rPr lang="en-US" sz="1979" spc="39">
                <a:solidFill>
                  <a:srgbClr val="1A3B29"/>
                </a:solidFill>
                <a:latin typeface="Open Sauce"/>
              </a:rPr>
              <a:t>: </a:t>
            </a:r>
          </a:p>
          <a:p>
            <a:pPr>
              <a:lnSpc>
                <a:spcPts val="2771"/>
              </a:lnSpc>
            </a:pPr>
          </a:p>
          <a:p>
            <a:pPr>
              <a:lnSpc>
                <a:spcPts val="2771"/>
              </a:lnSpc>
            </a:pPr>
            <a:r>
              <a:rPr lang="en-US" sz="1979" spc="39">
                <a:solidFill>
                  <a:srgbClr val="1A3B29"/>
                </a:solidFill>
                <a:latin typeface="Open Sauce"/>
              </a:rPr>
              <a:t>Determ</a:t>
            </a:r>
            <a:r>
              <a:rPr lang="en-US" sz="1979" spc="39" u="none">
                <a:solidFill>
                  <a:srgbClr val="1A3B29"/>
                </a:solidFill>
                <a:latin typeface="Open Sauce"/>
              </a:rPr>
              <a:t>ining whether paddy is cultivated or not in a given area and identifying the type of paddy being cultivated.</a:t>
            </a:r>
          </a:p>
          <a:p>
            <a:pPr>
              <a:lnSpc>
                <a:spcPts val="277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083375" y="3222210"/>
            <a:ext cx="3682136" cy="58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2"/>
              </a:lnSpc>
            </a:pPr>
            <a:r>
              <a:rPr lang="en-US" sz="3380">
                <a:solidFill>
                  <a:srgbClr val="1A3B29"/>
                </a:solidFill>
                <a:latin typeface="Open Sauce Semi-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83375" y="4319650"/>
            <a:ext cx="3682136" cy="245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7"/>
              </a:lnSpc>
            </a:pPr>
            <a:r>
              <a:rPr lang="en-US" sz="1984" spc="39">
                <a:solidFill>
                  <a:srgbClr val="1A3B29"/>
                </a:solidFill>
                <a:latin typeface="Open Sauce Bold"/>
              </a:rPr>
              <a:t>Stages of Paddy Growth:</a:t>
            </a:r>
          </a:p>
          <a:p>
            <a:pPr>
              <a:lnSpc>
                <a:spcPts val="2777"/>
              </a:lnSpc>
            </a:pPr>
          </a:p>
          <a:p>
            <a:pPr>
              <a:lnSpc>
                <a:spcPts val="2777"/>
              </a:lnSpc>
            </a:pPr>
            <a:r>
              <a:rPr lang="en-US" sz="1984" spc="39">
                <a:solidFill>
                  <a:srgbClr val="1A3B29"/>
                </a:solidFill>
                <a:latin typeface="Open Sauce"/>
              </a:rPr>
              <a:t> </a:t>
            </a:r>
          </a:p>
          <a:p>
            <a:pPr>
              <a:lnSpc>
                <a:spcPts val="2777"/>
              </a:lnSpc>
            </a:pPr>
            <a:r>
              <a:rPr lang="en-US" sz="1984" spc="39">
                <a:solidFill>
                  <a:srgbClr val="1A3B29"/>
                </a:solidFill>
                <a:latin typeface="Open Sauce"/>
              </a:rPr>
              <a:t>Monitoring the various stages of paddy growth, from sowing to harvesting.</a:t>
            </a:r>
          </a:p>
          <a:p>
            <a:pPr>
              <a:lnSpc>
                <a:spcPts val="277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194136" y="3222210"/>
            <a:ext cx="3682136" cy="58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2"/>
              </a:lnSpc>
            </a:pPr>
            <a:r>
              <a:rPr lang="en-US" sz="3380">
                <a:solidFill>
                  <a:srgbClr val="1A3B29"/>
                </a:solidFill>
                <a:latin typeface="Open Sauce Semi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94136" y="4319650"/>
            <a:ext cx="3682136" cy="421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7"/>
              </a:lnSpc>
            </a:pPr>
            <a:r>
              <a:rPr lang="en-US" sz="1984" spc="39">
                <a:solidFill>
                  <a:srgbClr val="1A3B29"/>
                </a:solidFill>
                <a:latin typeface="Open Sauce Bold"/>
              </a:rPr>
              <a:t>Online Procurement System Integration:</a:t>
            </a:r>
          </a:p>
          <a:p>
            <a:pPr>
              <a:lnSpc>
                <a:spcPts val="2777"/>
              </a:lnSpc>
            </a:pPr>
          </a:p>
          <a:p>
            <a:pPr>
              <a:lnSpc>
                <a:spcPts val="2777"/>
              </a:lnSpc>
            </a:pPr>
            <a:r>
              <a:rPr lang="en-US" sz="1984" spc="39">
                <a:solidFill>
                  <a:srgbClr val="1A3B29"/>
                </a:solidFill>
                <a:latin typeface="Open Sauce"/>
              </a:rPr>
              <a:t>Assessing the feasibility of issuing tokens to farmers within an Online Procurement System (OPMS) based on the successful harvest, with the objective of controlling external paddy sales in Telangana State.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77164" y="3222210"/>
            <a:ext cx="3682136" cy="58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2"/>
              </a:lnSpc>
            </a:pPr>
            <a:r>
              <a:rPr lang="en-US" sz="3380">
                <a:solidFill>
                  <a:srgbClr val="1A3B29"/>
                </a:solidFill>
                <a:latin typeface="Open Sauce Semi-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77164" y="4319650"/>
            <a:ext cx="3682136" cy="351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7"/>
              </a:lnSpc>
            </a:pPr>
            <a:r>
              <a:rPr lang="en-US" sz="1984" spc="39">
                <a:solidFill>
                  <a:srgbClr val="1A3B29"/>
                </a:solidFill>
                <a:latin typeface="Open Sauce Bold"/>
              </a:rPr>
              <a:t>Identification of Fake Paddy:</a:t>
            </a:r>
          </a:p>
          <a:p>
            <a:pPr>
              <a:lnSpc>
                <a:spcPts val="2777"/>
              </a:lnSpc>
            </a:pPr>
          </a:p>
          <a:p>
            <a:pPr>
              <a:lnSpc>
                <a:spcPts val="2777"/>
              </a:lnSpc>
            </a:pPr>
            <a:r>
              <a:rPr lang="en-US" sz="1984" spc="39">
                <a:solidFill>
                  <a:srgbClr val="1A3B29"/>
                </a:solidFill>
                <a:latin typeface="Open Sauce"/>
              </a:rPr>
              <a:t>Developing methods to identify forged or substandard paddy to ensure the quality and authenticity of procured paddy</a:t>
            </a:r>
          </a:p>
          <a:p>
            <a:pPr>
              <a:lnSpc>
                <a:spcPts val="277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02675"/>
            <a:ext cx="2539251" cy="1112695"/>
            <a:chOff x="0" y="0"/>
            <a:chExt cx="746864" cy="327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6864" cy="327275"/>
            </a:xfrm>
            <a:custGeom>
              <a:avLst/>
              <a:gdLst/>
              <a:ahLst/>
              <a:cxnLst/>
              <a:rect r="r" b="b" t="t" l="l"/>
              <a:pathLst>
                <a:path h="327275" w="746864">
                  <a:moveTo>
                    <a:pt x="155494" y="0"/>
                  </a:moveTo>
                  <a:lnTo>
                    <a:pt x="591371" y="0"/>
                  </a:lnTo>
                  <a:cubicBezTo>
                    <a:pt x="677247" y="0"/>
                    <a:pt x="746864" y="69617"/>
                    <a:pt x="746864" y="155494"/>
                  </a:cubicBezTo>
                  <a:lnTo>
                    <a:pt x="746864" y="171781"/>
                  </a:lnTo>
                  <a:cubicBezTo>
                    <a:pt x="746864" y="213020"/>
                    <a:pt x="730482" y="252571"/>
                    <a:pt x="701321" y="281731"/>
                  </a:cubicBezTo>
                  <a:cubicBezTo>
                    <a:pt x="672161" y="310892"/>
                    <a:pt x="632610" y="327275"/>
                    <a:pt x="591371" y="327275"/>
                  </a:cubicBezTo>
                  <a:lnTo>
                    <a:pt x="155494" y="327275"/>
                  </a:lnTo>
                  <a:cubicBezTo>
                    <a:pt x="114254" y="327275"/>
                    <a:pt x="74704" y="310892"/>
                    <a:pt x="45543" y="281731"/>
                  </a:cubicBezTo>
                  <a:cubicBezTo>
                    <a:pt x="16382" y="252571"/>
                    <a:pt x="0" y="213020"/>
                    <a:pt x="0" y="171781"/>
                  </a:cubicBezTo>
                  <a:lnTo>
                    <a:pt x="0" y="155494"/>
                  </a:lnTo>
                  <a:cubicBezTo>
                    <a:pt x="0" y="114254"/>
                    <a:pt x="16382" y="74704"/>
                    <a:pt x="45543" y="45543"/>
                  </a:cubicBezTo>
                  <a:cubicBezTo>
                    <a:pt x="74704" y="16382"/>
                    <a:pt x="114254" y="0"/>
                    <a:pt x="155494" y="0"/>
                  </a:cubicBezTo>
                  <a:close/>
                </a:path>
              </a:pathLst>
            </a:custGeom>
            <a:solidFill>
              <a:srgbClr val="56C0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46864" cy="37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Open Sauce"/>
                </a:rPr>
                <a:t>IMAGE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567951" y="2726898"/>
            <a:ext cx="1044652" cy="150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7151854" y="2707848"/>
            <a:ext cx="120768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8359541" y="2134443"/>
            <a:ext cx="2539251" cy="1112695"/>
            <a:chOff x="0" y="0"/>
            <a:chExt cx="746864" cy="3272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6864" cy="327275"/>
            </a:xfrm>
            <a:custGeom>
              <a:avLst/>
              <a:gdLst/>
              <a:ahLst/>
              <a:cxnLst/>
              <a:rect r="r" b="b" t="t" l="l"/>
              <a:pathLst>
                <a:path h="327275" w="746864">
                  <a:moveTo>
                    <a:pt x="155494" y="0"/>
                  </a:moveTo>
                  <a:lnTo>
                    <a:pt x="591371" y="0"/>
                  </a:lnTo>
                  <a:cubicBezTo>
                    <a:pt x="677247" y="0"/>
                    <a:pt x="746864" y="69617"/>
                    <a:pt x="746864" y="155494"/>
                  </a:cubicBezTo>
                  <a:lnTo>
                    <a:pt x="746864" y="171781"/>
                  </a:lnTo>
                  <a:cubicBezTo>
                    <a:pt x="746864" y="213020"/>
                    <a:pt x="730482" y="252571"/>
                    <a:pt x="701321" y="281731"/>
                  </a:cubicBezTo>
                  <a:cubicBezTo>
                    <a:pt x="672161" y="310892"/>
                    <a:pt x="632610" y="327275"/>
                    <a:pt x="591371" y="327275"/>
                  </a:cubicBezTo>
                  <a:lnTo>
                    <a:pt x="155494" y="327275"/>
                  </a:lnTo>
                  <a:cubicBezTo>
                    <a:pt x="114254" y="327275"/>
                    <a:pt x="74704" y="310892"/>
                    <a:pt x="45543" y="281731"/>
                  </a:cubicBezTo>
                  <a:cubicBezTo>
                    <a:pt x="16382" y="252571"/>
                    <a:pt x="0" y="213020"/>
                    <a:pt x="0" y="171781"/>
                  </a:cubicBezTo>
                  <a:lnTo>
                    <a:pt x="0" y="155494"/>
                  </a:lnTo>
                  <a:cubicBezTo>
                    <a:pt x="0" y="114254"/>
                    <a:pt x="16382" y="74704"/>
                    <a:pt x="45543" y="45543"/>
                  </a:cubicBezTo>
                  <a:cubicBezTo>
                    <a:pt x="74704" y="16382"/>
                    <a:pt x="114254" y="0"/>
                    <a:pt x="155494" y="0"/>
                  </a:cubicBezTo>
                  <a:close/>
                </a:path>
              </a:pathLst>
            </a:custGeom>
            <a:solidFill>
              <a:srgbClr val="74BD5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46864" cy="37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Open Sauce"/>
                </a:rPr>
                <a:t>REFINED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Open Sauce"/>
                </a:rPr>
                <a:t>IMAGE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898792" y="2690790"/>
            <a:ext cx="1543001" cy="160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2441793" y="2150505"/>
            <a:ext cx="2539251" cy="1112695"/>
            <a:chOff x="0" y="0"/>
            <a:chExt cx="746864" cy="3272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6864" cy="327275"/>
            </a:xfrm>
            <a:custGeom>
              <a:avLst/>
              <a:gdLst/>
              <a:ahLst/>
              <a:cxnLst/>
              <a:rect r="r" b="b" t="t" l="l"/>
              <a:pathLst>
                <a:path h="327275" w="746864">
                  <a:moveTo>
                    <a:pt x="155494" y="0"/>
                  </a:moveTo>
                  <a:lnTo>
                    <a:pt x="591371" y="0"/>
                  </a:lnTo>
                  <a:cubicBezTo>
                    <a:pt x="677247" y="0"/>
                    <a:pt x="746864" y="69617"/>
                    <a:pt x="746864" y="155494"/>
                  </a:cubicBezTo>
                  <a:lnTo>
                    <a:pt x="746864" y="171781"/>
                  </a:lnTo>
                  <a:cubicBezTo>
                    <a:pt x="746864" y="213020"/>
                    <a:pt x="730482" y="252571"/>
                    <a:pt x="701321" y="281731"/>
                  </a:cubicBezTo>
                  <a:cubicBezTo>
                    <a:pt x="672161" y="310892"/>
                    <a:pt x="632610" y="327275"/>
                    <a:pt x="591371" y="327275"/>
                  </a:cubicBezTo>
                  <a:lnTo>
                    <a:pt x="155494" y="327275"/>
                  </a:lnTo>
                  <a:cubicBezTo>
                    <a:pt x="114254" y="327275"/>
                    <a:pt x="74704" y="310892"/>
                    <a:pt x="45543" y="281731"/>
                  </a:cubicBezTo>
                  <a:cubicBezTo>
                    <a:pt x="16382" y="252571"/>
                    <a:pt x="0" y="213020"/>
                    <a:pt x="0" y="171781"/>
                  </a:cubicBezTo>
                  <a:lnTo>
                    <a:pt x="0" y="155494"/>
                  </a:lnTo>
                  <a:cubicBezTo>
                    <a:pt x="0" y="114254"/>
                    <a:pt x="16382" y="74704"/>
                    <a:pt x="45543" y="45543"/>
                  </a:cubicBezTo>
                  <a:cubicBezTo>
                    <a:pt x="74704" y="16382"/>
                    <a:pt x="114254" y="0"/>
                    <a:pt x="155494" y="0"/>
                  </a:cubicBezTo>
                  <a:close/>
                </a:path>
              </a:pathLst>
            </a:custGeom>
            <a:solidFill>
              <a:srgbClr val="56C02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46864" cy="37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Open Sauce"/>
                </a:rPr>
                <a:t>IDENTIFYING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Open Sauce"/>
                </a:rPr>
                <a:t>CROP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41992" y="4358861"/>
            <a:ext cx="2539251" cy="1112695"/>
            <a:chOff x="0" y="0"/>
            <a:chExt cx="746864" cy="3272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6864" cy="327275"/>
            </a:xfrm>
            <a:custGeom>
              <a:avLst/>
              <a:gdLst/>
              <a:ahLst/>
              <a:cxnLst/>
              <a:rect r="r" b="b" t="t" l="l"/>
              <a:pathLst>
                <a:path h="327275" w="746864">
                  <a:moveTo>
                    <a:pt x="155494" y="0"/>
                  </a:moveTo>
                  <a:lnTo>
                    <a:pt x="591371" y="0"/>
                  </a:lnTo>
                  <a:cubicBezTo>
                    <a:pt x="677247" y="0"/>
                    <a:pt x="746864" y="69617"/>
                    <a:pt x="746864" y="155494"/>
                  </a:cubicBezTo>
                  <a:lnTo>
                    <a:pt x="746864" y="171781"/>
                  </a:lnTo>
                  <a:cubicBezTo>
                    <a:pt x="746864" y="213020"/>
                    <a:pt x="730482" y="252571"/>
                    <a:pt x="701321" y="281731"/>
                  </a:cubicBezTo>
                  <a:cubicBezTo>
                    <a:pt x="672161" y="310892"/>
                    <a:pt x="632610" y="327275"/>
                    <a:pt x="591371" y="327275"/>
                  </a:cubicBezTo>
                  <a:lnTo>
                    <a:pt x="155494" y="327275"/>
                  </a:lnTo>
                  <a:cubicBezTo>
                    <a:pt x="114254" y="327275"/>
                    <a:pt x="74704" y="310892"/>
                    <a:pt x="45543" y="281731"/>
                  </a:cubicBezTo>
                  <a:cubicBezTo>
                    <a:pt x="16382" y="252571"/>
                    <a:pt x="0" y="213020"/>
                    <a:pt x="0" y="171781"/>
                  </a:cubicBezTo>
                  <a:lnTo>
                    <a:pt x="0" y="155494"/>
                  </a:lnTo>
                  <a:cubicBezTo>
                    <a:pt x="0" y="114254"/>
                    <a:pt x="16382" y="74704"/>
                    <a:pt x="45543" y="45543"/>
                  </a:cubicBezTo>
                  <a:cubicBezTo>
                    <a:pt x="74704" y="16382"/>
                    <a:pt x="114254" y="0"/>
                    <a:pt x="155494" y="0"/>
                  </a:cubicBezTo>
                  <a:close/>
                </a:path>
              </a:pathLst>
            </a:custGeom>
            <a:solidFill>
              <a:srgbClr val="74BD5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46864" cy="37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Open Sauce"/>
                </a:rPr>
                <a:t>IS IT PADDY?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H="true">
            <a:off x="9629166" y="4915208"/>
            <a:ext cx="2812825" cy="1904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13711419" y="3263200"/>
            <a:ext cx="198" cy="10956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14981243" y="4896158"/>
            <a:ext cx="132728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6212752" y="4396959"/>
            <a:ext cx="2539251" cy="1112695"/>
            <a:chOff x="0" y="0"/>
            <a:chExt cx="746864" cy="3272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6864" cy="327275"/>
            </a:xfrm>
            <a:custGeom>
              <a:avLst/>
              <a:gdLst/>
              <a:ahLst/>
              <a:cxnLst/>
              <a:rect r="r" b="b" t="t" l="l"/>
              <a:pathLst>
                <a:path h="327275" w="746864">
                  <a:moveTo>
                    <a:pt x="155494" y="0"/>
                  </a:moveTo>
                  <a:lnTo>
                    <a:pt x="591371" y="0"/>
                  </a:lnTo>
                  <a:cubicBezTo>
                    <a:pt x="677247" y="0"/>
                    <a:pt x="746864" y="69617"/>
                    <a:pt x="746864" y="155494"/>
                  </a:cubicBezTo>
                  <a:lnTo>
                    <a:pt x="746864" y="171781"/>
                  </a:lnTo>
                  <a:cubicBezTo>
                    <a:pt x="746864" y="213020"/>
                    <a:pt x="730482" y="252571"/>
                    <a:pt x="701321" y="281731"/>
                  </a:cubicBezTo>
                  <a:cubicBezTo>
                    <a:pt x="672161" y="310892"/>
                    <a:pt x="632610" y="327275"/>
                    <a:pt x="591371" y="327275"/>
                  </a:cubicBezTo>
                  <a:lnTo>
                    <a:pt x="155494" y="327275"/>
                  </a:lnTo>
                  <a:cubicBezTo>
                    <a:pt x="114254" y="327275"/>
                    <a:pt x="74704" y="310892"/>
                    <a:pt x="45543" y="281731"/>
                  </a:cubicBezTo>
                  <a:cubicBezTo>
                    <a:pt x="16382" y="252571"/>
                    <a:pt x="0" y="213020"/>
                    <a:pt x="0" y="171781"/>
                  </a:cubicBezTo>
                  <a:lnTo>
                    <a:pt x="0" y="155494"/>
                  </a:lnTo>
                  <a:cubicBezTo>
                    <a:pt x="0" y="114254"/>
                    <a:pt x="16382" y="74704"/>
                    <a:pt x="45543" y="45543"/>
                  </a:cubicBezTo>
                  <a:cubicBezTo>
                    <a:pt x="74704" y="16382"/>
                    <a:pt x="114254" y="0"/>
                    <a:pt x="155494" y="0"/>
                  </a:cubicBezTo>
                  <a:close/>
                </a:path>
              </a:pathLst>
            </a:custGeom>
            <a:solidFill>
              <a:srgbClr val="4C9F3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746864" cy="37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Open Sauce"/>
                </a:rPr>
                <a:t>IS IT FAKE?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7482377" y="5509654"/>
            <a:ext cx="3403320" cy="15208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2733891" y="4953307"/>
            <a:ext cx="3478861" cy="190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2820651" y="7012371"/>
            <a:ext cx="2539251" cy="1112695"/>
            <a:chOff x="0" y="0"/>
            <a:chExt cx="746864" cy="3272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46864" cy="327275"/>
            </a:xfrm>
            <a:custGeom>
              <a:avLst/>
              <a:gdLst/>
              <a:ahLst/>
              <a:cxnLst/>
              <a:rect r="r" b="b" t="t" l="l"/>
              <a:pathLst>
                <a:path h="327275" w="746864">
                  <a:moveTo>
                    <a:pt x="155494" y="0"/>
                  </a:moveTo>
                  <a:lnTo>
                    <a:pt x="591371" y="0"/>
                  </a:lnTo>
                  <a:cubicBezTo>
                    <a:pt x="677247" y="0"/>
                    <a:pt x="746864" y="69617"/>
                    <a:pt x="746864" y="155494"/>
                  </a:cubicBezTo>
                  <a:lnTo>
                    <a:pt x="746864" y="171781"/>
                  </a:lnTo>
                  <a:cubicBezTo>
                    <a:pt x="746864" y="213020"/>
                    <a:pt x="730482" y="252571"/>
                    <a:pt x="701321" y="281731"/>
                  </a:cubicBezTo>
                  <a:cubicBezTo>
                    <a:pt x="672161" y="310892"/>
                    <a:pt x="632610" y="327275"/>
                    <a:pt x="591371" y="327275"/>
                  </a:cubicBezTo>
                  <a:lnTo>
                    <a:pt x="155494" y="327275"/>
                  </a:lnTo>
                  <a:cubicBezTo>
                    <a:pt x="114254" y="327275"/>
                    <a:pt x="74704" y="310892"/>
                    <a:pt x="45543" y="281731"/>
                  </a:cubicBezTo>
                  <a:cubicBezTo>
                    <a:pt x="16382" y="252571"/>
                    <a:pt x="0" y="213020"/>
                    <a:pt x="0" y="171781"/>
                  </a:cubicBezTo>
                  <a:lnTo>
                    <a:pt x="0" y="155494"/>
                  </a:lnTo>
                  <a:cubicBezTo>
                    <a:pt x="0" y="114254"/>
                    <a:pt x="16382" y="74704"/>
                    <a:pt x="45543" y="45543"/>
                  </a:cubicBezTo>
                  <a:cubicBezTo>
                    <a:pt x="74704" y="16382"/>
                    <a:pt x="114254" y="0"/>
                    <a:pt x="155494" y="0"/>
                  </a:cubicBezTo>
                  <a:close/>
                </a:path>
              </a:pathLst>
            </a:custGeom>
            <a:solidFill>
              <a:srgbClr val="56C02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46864" cy="37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spc="47">
                  <a:solidFill>
                    <a:srgbClr val="FFFFFF"/>
                  </a:solidFill>
                  <a:latin typeface="Open Sauce"/>
                </a:rPr>
                <a:t>IMAGE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47">
                  <a:solidFill>
                    <a:srgbClr val="FFFFFF"/>
                  </a:solidFill>
                  <a:latin typeface="Open Sauce"/>
                </a:rPr>
                <a:t>PROCESSING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H="true">
            <a:off x="4090277" y="5509654"/>
            <a:ext cx="3392100" cy="15027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4090277" y="8125066"/>
            <a:ext cx="8629" cy="6000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2829281" y="8725141"/>
            <a:ext cx="2539251" cy="1112695"/>
            <a:chOff x="0" y="0"/>
            <a:chExt cx="746864" cy="3272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46864" cy="327275"/>
            </a:xfrm>
            <a:custGeom>
              <a:avLst/>
              <a:gdLst/>
              <a:ahLst/>
              <a:cxnLst/>
              <a:rect r="r" b="b" t="t" l="l"/>
              <a:pathLst>
                <a:path h="327275" w="746864">
                  <a:moveTo>
                    <a:pt x="155494" y="0"/>
                  </a:moveTo>
                  <a:lnTo>
                    <a:pt x="591371" y="0"/>
                  </a:lnTo>
                  <a:cubicBezTo>
                    <a:pt x="677247" y="0"/>
                    <a:pt x="746864" y="69617"/>
                    <a:pt x="746864" y="155494"/>
                  </a:cubicBezTo>
                  <a:lnTo>
                    <a:pt x="746864" y="171781"/>
                  </a:lnTo>
                  <a:cubicBezTo>
                    <a:pt x="746864" y="213020"/>
                    <a:pt x="730482" y="252571"/>
                    <a:pt x="701321" y="281731"/>
                  </a:cubicBezTo>
                  <a:cubicBezTo>
                    <a:pt x="672161" y="310892"/>
                    <a:pt x="632610" y="327275"/>
                    <a:pt x="591371" y="327275"/>
                  </a:cubicBezTo>
                  <a:lnTo>
                    <a:pt x="155494" y="327275"/>
                  </a:lnTo>
                  <a:cubicBezTo>
                    <a:pt x="114254" y="327275"/>
                    <a:pt x="74704" y="310892"/>
                    <a:pt x="45543" y="281731"/>
                  </a:cubicBezTo>
                  <a:cubicBezTo>
                    <a:pt x="16382" y="252571"/>
                    <a:pt x="0" y="213020"/>
                    <a:pt x="0" y="171781"/>
                  </a:cubicBezTo>
                  <a:lnTo>
                    <a:pt x="0" y="155494"/>
                  </a:lnTo>
                  <a:cubicBezTo>
                    <a:pt x="0" y="114254"/>
                    <a:pt x="16382" y="74704"/>
                    <a:pt x="45543" y="45543"/>
                  </a:cubicBezTo>
                  <a:cubicBezTo>
                    <a:pt x="74704" y="16382"/>
                    <a:pt x="114254" y="0"/>
                    <a:pt x="155494" y="0"/>
                  </a:cubicBezTo>
                  <a:close/>
                </a:path>
              </a:pathLst>
            </a:custGeom>
            <a:solidFill>
              <a:srgbClr val="60897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746864" cy="37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 spc="45">
                  <a:solidFill>
                    <a:srgbClr val="FFFFFF"/>
                  </a:solidFill>
                  <a:latin typeface="Open Sauce"/>
                </a:rPr>
                <a:t>IDENTIFYING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spc="45">
                  <a:solidFill>
                    <a:srgbClr val="FFFFFF"/>
                  </a:solidFill>
                  <a:latin typeface="Open Sauce"/>
                </a:rPr>
                <a:t>STAGE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79517" y="7030552"/>
            <a:ext cx="2812359" cy="1180972"/>
            <a:chOff x="0" y="0"/>
            <a:chExt cx="827193" cy="34735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27193" cy="347357"/>
            </a:xfrm>
            <a:custGeom>
              <a:avLst/>
              <a:gdLst/>
              <a:ahLst/>
              <a:cxnLst/>
              <a:rect r="r" b="b" t="t" l="l"/>
              <a:pathLst>
                <a:path h="347357" w="827193">
                  <a:moveTo>
                    <a:pt x="140394" y="0"/>
                  </a:moveTo>
                  <a:lnTo>
                    <a:pt x="686799" y="0"/>
                  </a:lnTo>
                  <a:cubicBezTo>
                    <a:pt x="724034" y="0"/>
                    <a:pt x="759744" y="14791"/>
                    <a:pt x="786073" y="41120"/>
                  </a:cubicBezTo>
                  <a:cubicBezTo>
                    <a:pt x="812402" y="67449"/>
                    <a:pt x="827193" y="103159"/>
                    <a:pt x="827193" y="140394"/>
                  </a:cubicBezTo>
                  <a:lnTo>
                    <a:pt x="827193" y="206963"/>
                  </a:lnTo>
                  <a:cubicBezTo>
                    <a:pt x="827193" y="284500"/>
                    <a:pt x="764337" y="347357"/>
                    <a:pt x="686799" y="347357"/>
                  </a:cubicBezTo>
                  <a:lnTo>
                    <a:pt x="140394" y="347357"/>
                  </a:lnTo>
                  <a:cubicBezTo>
                    <a:pt x="103159" y="347357"/>
                    <a:pt x="67449" y="332565"/>
                    <a:pt x="41120" y="306236"/>
                  </a:cubicBezTo>
                  <a:cubicBezTo>
                    <a:pt x="14791" y="279907"/>
                    <a:pt x="0" y="244198"/>
                    <a:pt x="0" y="206963"/>
                  </a:cubicBezTo>
                  <a:lnTo>
                    <a:pt x="0" y="140394"/>
                  </a:lnTo>
                  <a:cubicBezTo>
                    <a:pt x="0" y="103159"/>
                    <a:pt x="14791" y="67449"/>
                    <a:pt x="41120" y="41120"/>
                  </a:cubicBezTo>
                  <a:cubicBezTo>
                    <a:pt x="67449" y="14791"/>
                    <a:pt x="103159" y="0"/>
                    <a:pt x="140394" y="0"/>
                  </a:cubicBezTo>
                  <a:close/>
                </a:path>
              </a:pathLst>
            </a:custGeom>
            <a:solidFill>
              <a:srgbClr val="6E846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27193" cy="385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43">
                  <a:solidFill>
                    <a:srgbClr val="FFFFFF"/>
                  </a:solidFill>
                  <a:latin typeface="Open Sauce"/>
                </a:rPr>
                <a:t>DETERMINING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spc="43">
                  <a:solidFill>
                    <a:srgbClr val="FFFFFF"/>
                  </a:solidFill>
                  <a:latin typeface="Open Sauce"/>
                </a:rPr>
                <a:t>HEALTHINESS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5933615" y="341927"/>
            <a:ext cx="1218239" cy="982205"/>
          </a:xfrm>
          <a:custGeom>
            <a:avLst/>
            <a:gdLst/>
            <a:ahLst/>
            <a:cxnLst/>
            <a:rect r="r" b="b" t="t" l="l"/>
            <a:pathLst>
              <a:path h="982205" w="1218239">
                <a:moveTo>
                  <a:pt x="0" y="0"/>
                </a:moveTo>
                <a:lnTo>
                  <a:pt x="1218239" y="0"/>
                </a:lnTo>
                <a:lnTo>
                  <a:pt x="1218239" y="982204"/>
                </a:lnTo>
                <a:lnTo>
                  <a:pt x="0" y="982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670931" y="361471"/>
            <a:ext cx="554182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Our Approach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345292" y="4301715"/>
            <a:ext cx="65020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A3B29"/>
                </a:solidFill>
                <a:latin typeface="Canva Sans"/>
              </a:rPr>
              <a:t>YES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212434" y="4395781"/>
            <a:ext cx="5491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A3B29"/>
                </a:solidFill>
                <a:latin typeface="Canva Sans"/>
              </a:rPr>
              <a:t>NO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180390" y="4414829"/>
            <a:ext cx="65020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A3B29"/>
                </a:solidFill>
                <a:latin typeface="Canva Sans"/>
              </a:rPr>
              <a:t>YES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048647" y="5779525"/>
            <a:ext cx="5491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A3B29"/>
                </a:solidFill>
                <a:latin typeface="Canva Sans"/>
              </a:rPr>
              <a:t>NO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180390" y="5953435"/>
            <a:ext cx="5491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A3B29"/>
                </a:solidFill>
                <a:latin typeface="Canva Sans"/>
              </a:rPr>
              <a:t>NO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4612603" y="2170551"/>
            <a:ext cx="2539251" cy="1112695"/>
            <a:chOff x="0" y="0"/>
            <a:chExt cx="746864" cy="32727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46864" cy="327275"/>
            </a:xfrm>
            <a:custGeom>
              <a:avLst/>
              <a:gdLst/>
              <a:ahLst/>
              <a:cxnLst/>
              <a:rect r="r" b="b" t="t" l="l"/>
              <a:pathLst>
                <a:path h="327275" w="746864">
                  <a:moveTo>
                    <a:pt x="155494" y="0"/>
                  </a:moveTo>
                  <a:lnTo>
                    <a:pt x="591371" y="0"/>
                  </a:lnTo>
                  <a:cubicBezTo>
                    <a:pt x="677247" y="0"/>
                    <a:pt x="746864" y="69617"/>
                    <a:pt x="746864" y="155494"/>
                  </a:cubicBezTo>
                  <a:lnTo>
                    <a:pt x="746864" y="171781"/>
                  </a:lnTo>
                  <a:cubicBezTo>
                    <a:pt x="746864" y="213020"/>
                    <a:pt x="730482" y="252571"/>
                    <a:pt x="701321" y="281731"/>
                  </a:cubicBezTo>
                  <a:cubicBezTo>
                    <a:pt x="672161" y="310892"/>
                    <a:pt x="632610" y="327275"/>
                    <a:pt x="591371" y="327275"/>
                  </a:cubicBezTo>
                  <a:lnTo>
                    <a:pt x="155494" y="327275"/>
                  </a:lnTo>
                  <a:cubicBezTo>
                    <a:pt x="114254" y="327275"/>
                    <a:pt x="74704" y="310892"/>
                    <a:pt x="45543" y="281731"/>
                  </a:cubicBezTo>
                  <a:cubicBezTo>
                    <a:pt x="16382" y="252571"/>
                    <a:pt x="0" y="213020"/>
                    <a:pt x="0" y="171781"/>
                  </a:cubicBezTo>
                  <a:lnTo>
                    <a:pt x="0" y="155494"/>
                  </a:lnTo>
                  <a:cubicBezTo>
                    <a:pt x="0" y="114254"/>
                    <a:pt x="16382" y="74704"/>
                    <a:pt x="45543" y="45543"/>
                  </a:cubicBezTo>
                  <a:cubicBezTo>
                    <a:pt x="74704" y="16382"/>
                    <a:pt x="114254" y="0"/>
                    <a:pt x="155494" y="0"/>
                  </a:cubicBezTo>
                  <a:close/>
                </a:path>
              </a:pathLst>
            </a:custGeom>
            <a:solidFill>
              <a:srgbClr val="74BD56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746864" cy="37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 spc="41">
                  <a:solidFill>
                    <a:srgbClr val="FFFFFF"/>
                  </a:solidFill>
                  <a:latin typeface="Open Sauce"/>
                </a:rPr>
                <a:t>ATMOSPHERIC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41">
                  <a:solidFill>
                    <a:srgbClr val="FFFFFF"/>
                  </a:solidFill>
                  <a:latin typeface="Open Sauce"/>
                </a:rPr>
                <a:t>PROCESSING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6114" y="4175367"/>
            <a:ext cx="5368491" cy="5082933"/>
          </a:xfrm>
          <a:custGeom>
            <a:avLst/>
            <a:gdLst/>
            <a:ahLst/>
            <a:cxnLst/>
            <a:rect r="r" b="b" t="t" l="l"/>
            <a:pathLst>
              <a:path h="5082933" w="5368491">
                <a:moveTo>
                  <a:pt x="0" y="0"/>
                </a:moveTo>
                <a:lnTo>
                  <a:pt x="5368491" y="0"/>
                </a:lnTo>
                <a:lnTo>
                  <a:pt x="5368491" y="5082933"/>
                </a:lnTo>
                <a:lnTo>
                  <a:pt x="0" y="5082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3458" y="4175367"/>
            <a:ext cx="5368491" cy="5082933"/>
          </a:xfrm>
          <a:custGeom>
            <a:avLst/>
            <a:gdLst/>
            <a:ahLst/>
            <a:cxnLst/>
            <a:rect r="r" b="b" t="t" l="l"/>
            <a:pathLst>
              <a:path h="5082933" w="5368491">
                <a:moveTo>
                  <a:pt x="0" y="0"/>
                </a:moveTo>
                <a:lnTo>
                  <a:pt x="5368491" y="0"/>
                </a:lnTo>
                <a:lnTo>
                  <a:pt x="5368491" y="5082933"/>
                </a:lnTo>
                <a:lnTo>
                  <a:pt x="0" y="5082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4180" y="6328584"/>
            <a:ext cx="2599702" cy="1095125"/>
          </a:xfrm>
          <a:custGeom>
            <a:avLst/>
            <a:gdLst/>
            <a:ahLst/>
            <a:cxnLst/>
            <a:rect r="r" b="b" t="t" l="l"/>
            <a:pathLst>
              <a:path h="1095125" w="2599702">
                <a:moveTo>
                  <a:pt x="0" y="0"/>
                </a:moveTo>
                <a:lnTo>
                  <a:pt x="2599703" y="0"/>
                </a:lnTo>
                <a:lnTo>
                  <a:pt x="2599703" y="1095125"/>
                </a:lnTo>
                <a:lnTo>
                  <a:pt x="0" y="109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73749" y="484067"/>
            <a:ext cx="1210296" cy="1089267"/>
          </a:xfrm>
          <a:custGeom>
            <a:avLst/>
            <a:gdLst/>
            <a:ahLst/>
            <a:cxnLst/>
            <a:rect r="r" b="b" t="t" l="l"/>
            <a:pathLst>
              <a:path h="1089267" w="1210296">
                <a:moveTo>
                  <a:pt x="0" y="0"/>
                </a:moveTo>
                <a:lnTo>
                  <a:pt x="1210296" y="0"/>
                </a:lnTo>
                <a:lnTo>
                  <a:pt x="1210296" y="1089266"/>
                </a:lnTo>
                <a:lnTo>
                  <a:pt x="0" y="10892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4544" y="490220"/>
            <a:ext cx="1104950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1. Atmospheric 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41767"/>
            <a:ext cx="1651837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1A3B29"/>
                </a:solidFill>
                <a:latin typeface="Canva Sans"/>
              </a:rPr>
              <a:t>3 types of processing - atmospheric,  geometric, and radioactive calibration.</a:t>
            </a:r>
          </a:p>
          <a:p>
            <a:pPr>
              <a:lnSpc>
                <a:spcPts val="4079"/>
              </a:lnSpc>
            </a:pPr>
          </a:p>
          <a:p>
            <a:pPr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1A3B29"/>
                </a:solidFill>
                <a:latin typeface="Canva Sans"/>
              </a:rPr>
              <a:t>Reducing noise to get more clarity in the image.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12533" y="5804421"/>
            <a:ext cx="1669069" cy="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123">
                <a:solidFill>
                  <a:srgbClr val="1A3B29"/>
                </a:solidFill>
                <a:latin typeface="Canva Sans"/>
              </a:rPr>
              <a:t>Atmospheric</a:t>
            </a:r>
          </a:p>
          <a:p>
            <a:pPr algn="ctr">
              <a:lnSpc>
                <a:spcPts val="2972"/>
              </a:lnSpc>
            </a:pPr>
            <a:r>
              <a:rPr lang="en-US" sz="2123">
                <a:solidFill>
                  <a:srgbClr val="1A3B29"/>
                </a:solidFill>
                <a:latin typeface="Canva Sans"/>
              </a:rPr>
              <a:t>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6730" y="9582416"/>
            <a:ext cx="13494901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A3B29"/>
                </a:solidFill>
                <a:latin typeface="Canva Sans"/>
              </a:rPr>
              <a:t>*implemented atmospheric at the moment; can also implement geometric or radioactive calibration.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8735" y="2632435"/>
            <a:ext cx="7730228" cy="4745881"/>
          </a:xfrm>
          <a:custGeom>
            <a:avLst/>
            <a:gdLst/>
            <a:ahLst/>
            <a:cxnLst/>
            <a:rect r="r" b="b" t="t" l="l"/>
            <a:pathLst>
              <a:path h="4745881" w="7730228">
                <a:moveTo>
                  <a:pt x="0" y="0"/>
                </a:moveTo>
                <a:lnTo>
                  <a:pt x="7730227" y="0"/>
                </a:lnTo>
                <a:lnTo>
                  <a:pt x="7730227" y="4745881"/>
                </a:lnTo>
                <a:lnTo>
                  <a:pt x="0" y="4745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27305" y="387362"/>
            <a:ext cx="716695" cy="1282675"/>
          </a:xfrm>
          <a:custGeom>
            <a:avLst/>
            <a:gdLst/>
            <a:ahLst/>
            <a:cxnLst/>
            <a:rect r="r" b="b" t="t" l="l"/>
            <a:pathLst>
              <a:path h="1282675" w="716695">
                <a:moveTo>
                  <a:pt x="0" y="0"/>
                </a:moveTo>
                <a:lnTo>
                  <a:pt x="716695" y="0"/>
                </a:lnTo>
                <a:lnTo>
                  <a:pt x="716695" y="1282676"/>
                </a:lnTo>
                <a:lnTo>
                  <a:pt x="0" y="1282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4544" y="490220"/>
            <a:ext cx="1104950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2. Crop Identification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4544" y="2632435"/>
            <a:ext cx="8292251" cy="502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Trained ML model to identify and distinguish between various types of crops including rice, wheat, etc. To the right is a code snippet for the same.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If the output is anything other than rice, then it is not considered.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As of now, the accuracy is 54%. With an even bigger data set, can train the model to have higher accuracy.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1446" y="2156602"/>
            <a:ext cx="6188574" cy="5053552"/>
          </a:xfrm>
          <a:custGeom>
            <a:avLst/>
            <a:gdLst/>
            <a:ahLst/>
            <a:cxnLst/>
            <a:rect r="r" b="b" t="t" l="l"/>
            <a:pathLst>
              <a:path h="5053552" w="6188574">
                <a:moveTo>
                  <a:pt x="0" y="0"/>
                </a:moveTo>
                <a:lnTo>
                  <a:pt x="6188574" y="0"/>
                </a:lnTo>
                <a:lnTo>
                  <a:pt x="6188574" y="5053552"/>
                </a:lnTo>
                <a:lnTo>
                  <a:pt x="0" y="5053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610" y="7913876"/>
            <a:ext cx="6960245" cy="1656509"/>
          </a:xfrm>
          <a:custGeom>
            <a:avLst/>
            <a:gdLst/>
            <a:ahLst/>
            <a:cxnLst/>
            <a:rect r="r" b="b" t="t" l="l"/>
            <a:pathLst>
              <a:path h="1656509" w="6960245">
                <a:moveTo>
                  <a:pt x="0" y="0"/>
                </a:moveTo>
                <a:lnTo>
                  <a:pt x="6960246" y="0"/>
                </a:lnTo>
                <a:lnTo>
                  <a:pt x="6960246" y="1656509"/>
                </a:lnTo>
                <a:lnTo>
                  <a:pt x="0" y="1656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99055" y="7913876"/>
            <a:ext cx="6960245" cy="1656509"/>
          </a:xfrm>
          <a:custGeom>
            <a:avLst/>
            <a:gdLst/>
            <a:ahLst/>
            <a:cxnLst/>
            <a:rect r="r" b="b" t="t" l="l"/>
            <a:pathLst>
              <a:path h="1656509" w="6960245">
                <a:moveTo>
                  <a:pt x="0" y="0"/>
                </a:moveTo>
                <a:lnTo>
                  <a:pt x="6960245" y="0"/>
                </a:lnTo>
                <a:lnTo>
                  <a:pt x="6960245" y="1656509"/>
                </a:lnTo>
                <a:lnTo>
                  <a:pt x="0" y="1656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48813" y="2156602"/>
            <a:ext cx="6060728" cy="5053552"/>
          </a:xfrm>
          <a:custGeom>
            <a:avLst/>
            <a:gdLst/>
            <a:ahLst/>
            <a:cxnLst/>
            <a:rect r="r" b="b" t="t" l="l"/>
            <a:pathLst>
              <a:path h="5053552" w="6060728">
                <a:moveTo>
                  <a:pt x="0" y="0"/>
                </a:moveTo>
                <a:lnTo>
                  <a:pt x="6060728" y="0"/>
                </a:lnTo>
                <a:lnTo>
                  <a:pt x="6060728" y="5053552"/>
                </a:lnTo>
                <a:lnTo>
                  <a:pt x="0" y="5053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4544" y="490220"/>
            <a:ext cx="1104950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2. Crop Identification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436830" y="387362"/>
            <a:ext cx="716695" cy="1282675"/>
          </a:xfrm>
          <a:custGeom>
            <a:avLst/>
            <a:gdLst/>
            <a:ahLst/>
            <a:cxnLst/>
            <a:rect r="r" b="b" t="t" l="l"/>
            <a:pathLst>
              <a:path h="1282675" w="716695">
                <a:moveTo>
                  <a:pt x="0" y="0"/>
                </a:moveTo>
                <a:lnTo>
                  <a:pt x="716695" y="0"/>
                </a:lnTo>
                <a:lnTo>
                  <a:pt x="716695" y="1282676"/>
                </a:lnTo>
                <a:lnTo>
                  <a:pt x="0" y="1282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60582" y="2308212"/>
            <a:ext cx="6898718" cy="5904735"/>
          </a:xfrm>
          <a:custGeom>
            <a:avLst/>
            <a:gdLst/>
            <a:ahLst/>
            <a:cxnLst/>
            <a:rect r="r" b="b" t="t" l="l"/>
            <a:pathLst>
              <a:path h="5904735" w="6898718">
                <a:moveTo>
                  <a:pt x="0" y="0"/>
                </a:moveTo>
                <a:lnTo>
                  <a:pt x="6898718" y="0"/>
                </a:lnTo>
                <a:lnTo>
                  <a:pt x="6898718" y="5904735"/>
                </a:lnTo>
                <a:lnTo>
                  <a:pt x="0" y="5904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13319" y="349743"/>
            <a:ext cx="894527" cy="1357915"/>
          </a:xfrm>
          <a:custGeom>
            <a:avLst/>
            <a:gdLst/>
            <a:ahLst/>
            <a:cxnLst/>
            <a:rect r="r" b="b" t="t" l="l"/>
            <a:pathLst>
              <a:path h="1357915" w="894527">
                <a:moveTo>
                  <a:pt x="0" y="0"/>
                </a:moveTo>
                <a:lnTo>
                  <a:pt x="894526" y="0"/>
                </a:lnTo>
                <a:lnTo>
                  <a:pt x="894526" y="1357914"/>
                </a:lnTo>
                <a:lnTo>
                  <a:pt x="0" y="1357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4544" y="490220"/>
            <a:ext cx="1104950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3. Identifying Fake Paddy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69347"/>
            <a:ext cx="8115300" cy="594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Identifying whether the given paddy is substandard.  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Since a dataset for substandard paddy was not available, we used AI-generated images. To the right is the code snippet of the same.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If the output is ‘fake’, then the image is not considered for further analysis and hence, is discarded.</a:t>
            </a:r>
          </a:p>
          <a:p>
            <a:pPr>
              <a:lnSpc>
                <a:spcPts val="3600"/>
              </a:lnSpc>
            </a:pPr>
          </a:p>
          <a:p>
            <a:pPr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A3B29"/>
                </a:solidFill>
                <a:latin typeface="Canva Sans"/>
              </a:rPr>
              <a:t>Accuracy is 88%.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6813" y="2270236"/>
            <a:ext cx="5710439" cy="4976004"/>
          </a:xfrm>
          <a:custGeom>
            <a:avLst/>
            <a:gdLst/>
            <a:ahLst/>
            <a:cxnLst/>
            <a:rect r="r" b="b" t="t" l="l"/>
            <a:pathLst>
              <a:path h="4976004" w="5710439">
                <a:moveTo>
                  <a:pt x="0" y="0"/>
                </a:moveTo>
                <a:lnTo>
                  <a:pt x="5710438" y="0"/>
                </a:lnTo>
                <a:lnTo>
                  <a:pt x="5710438" y="4976003"/>
                </a:lnTo>
                <a:lnTo>
                  <a:pt x="0" y="4976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9944" y="8063595"/>
            <a:ext cx="7124176" cy="1802676"/>
          </a:xfrm>
          <a:custGeom>
            <a:avLst/>
            <a:gdLst/>
            <a:ahLst/>
            <a:cxnLst/>
            <a:rect r="r" b="b" t="t" l="l"/>
            <a:pathLst>
              <a:path h="1802676" w="7124176">
                <a:moveTo>
                  <a:pt x="0" y="0"/>
                </a:moveTo>
                <a:lnTo>
                  <a:pt x="7124176" y="0"/>
                </a:lnTo>
                <a:lnTo>
                  <a:pt x="7124176" y="1802676"/>
                </a:lnTo>
                <a:lnTo>
                  <a:pt x="0" y="1802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34402" y="7927041"/>
            <a:ext cx="7124176" cy="1802676"/>
          </a:xfrm>
          <a:custGeom>
            <a:avLst/>
            <a:gdLst/>
            <a:ahLst/>
            <a:cxnLst/>
            <a:rect r="r" b="b" t="t" l="l"/>
            <a:pathLst>
              <a:path h="1802676" w="7124176">
                <a:moveTo>
                  <a:pt x="0" y="0"/>
                </a:moveTo>
                <a:lnTo>
                  <a:pt x="7124176" y="0"/>
                </a:lnTo>
                <a:lnTo>
                  <a:pt x="7124176" y="1802676"/>
                </a:lnTo>
                <a:lnTo>
                  <a:pt x="0" y="18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61240" y="2270236"/>
            <a:ext cx="6270499" cy="4976004"/>
          </a:xfrm>
          <a:custGeom>
            <a:avLst/>
            <a:gdLst/>
            <a:ahLst/>
            <a:cxnLst/>
            <a:rect r="r" b="b" t="t" l="l"/>
            <a:pathLst>
              <a:path h="4976004" w="6270499">
                <a:moveTo>
                  <a:pt x="0" y="0"/>
                </a:moveTo>
                <a:lnTo>
                  <a:pt x="6270499" y="0"/>
                </a:lnTo>
                <a:lnTo>
                  <a:pt x="6270499" y="4976003"/>
                </a:lnTo>
                <a:lnTo>
                  <a:pt x="0" y="4976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4544" y="490220"/>
            <a:ext cx="1104950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1A3B29"/>
                </a:solidFill>
                <a:latin typeface="Open Sauce Heavy"/>
              </a:rPr>
              <a:t>3. Identifying Fake Paddy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13319" y="349743"/>
            <a:ext cx="894527" cy="1357915"/>
          </a:xfrm>
          <a:custGeom>
            <a:avLst/>
            <a:gdLst/>
            <a:ahLst/>
            <a:cxnLst/>
            <a:rect r="r" b="b" t="t" l="l"/>
            <a:pathLst>
              <a:path h="1357915" w="894527">
                <a:moveTo>
                  <a:pt x="0" y="0"/>
                </a:moveTo>
                <a:lnTo>
                  <a:pt x="894526" y="0"/>
                </a:lnTo>
                <a:lnTo>
                  <a:pt x="894526" y="1357914"/>
                </a:lnTo>
                <a:lnTo>
                  <a:pt x="0" y="1357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DAFylMlhDNU</dc:identifier>
  <dcterms:modified xsi:type="dcterms:W3CDTF">2011-08-01T06:04:30Z</dcterms:modified>
  <cp:revision>1</cp:revision>
  <dc:title>Department or Agency Name</dc:title>
</cp:coreProperties>
</file>